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handoutMasterIdLst>
    <p:handoutMasterId r:id="rId4"/>
  </p:handoutMasterIdLst>
  <p:sldIdLst>
    <p:sldId id="387" r:id="rId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00"/>
    <a:srgbClr val="CFA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8442" autoAdjust="0"/>
    <p:restoredTop sz="96966" autoAdjust="0"/>
  </p:normalViewPr>
  <p:slideViewPr>
    <p:cSldViewPr snapToGrid="0" snapToObjects="1">
      <p:cViewPr varScale="1">
        <p:scale>
          <a:sx n="99" d="100"/>
          <a:sy n="99" d="100"/>
        </p:scale>
        <p:origin x="192" y="1320"/>
      </p:cViewPr>
      <p:guideLst/>
    </p:cSldViewPr>
  </p:slideViewPr>
  <p:notesTextViewPr>
    <p:cViewPr>
      <p:scale>
        <a:sx n="3" d="2"/>
        <a:sy n="3" d="2"/>
      </p:scale>
      <p:origin x="0" y="0"/>
    </p:cViewPr>
  </p:notesTextViewPr>
  <p:sorterViewPr>
    <p:cViewPr>
      <p:scale>
        <a:sx n="70" d="100"/>
        <a:sy n="70" d="100"/>
      </p:scale>
      <p:origin x="0" y="-40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CAD82-A0C8-4D0A-ABD4-C7506DA867C4}"/>
              </a:ext>
            </a:extLst>
          </p:cNvPr>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30B8966-CA86-4F8B-A1DC-E4B27EA05F1C}"/>
              </a:ext>
            </a:extLst>
          </p:cNvPr>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0C772AFE-C766-4234-802D-4743A0E558C8}" type="datetimeFigureOut">
              <a:rPr lang="en-US" smtClean="0"/>
              <a:t>5/13/23</a:t>
            </a:fld>
            <a:endParaRPr lang="en-US"/>
          </a:p>
        </p:txBody>
      </p:sp>
      <p:sp>
        <p:nvSpPr>
          <p:cNvPr id="4" name="Footer Placeholder 3">
            <a:extLst>
              <a:ext uri="{FF2B5EF4-FFF2-40B4-BE49-F238E27FC236}">
                <a16:creationId xmlns:a16="http://schemas.microsoft.com/office/drawing/2014/main" id="{2CF46503-97A3-4D9E-9B73-906CF497EAD5}"/>
              </a:ext>
            </a:extLst>
          </p:cNvPr>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6424FD7-5E8B-4800-B492-5643BF03B6C9}"/>
              </a:ext>
            </a:extLst>
          </p:cNvPr>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C91CB36C-FB73-4403-8335-B2E006F35C81}" type="slidenum">
              <a:rPr lang="en-US" smtClean="0"/>
              <a:t>‹#›</a:t>
            </a:fld>
            <a:endParaRPr lang="en-US"/>
          </a:p>
        </p:txBody>
      </p:sp>
    </p:spTree>
    <p:extLst>
      <p:ext uri="{BB962C8B-B14F-4D97-AF65-F5344CB8AC3E}">
        <p14:creationId xmlns:p14="http://schemas.microsoft.com/office/powerpoint/2010/main" val="2958927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8FB3966-F140-43F2-BB90-69495BF7B5CD}" type="datetimeFigureOut">
              <a:rPr lang="en-US" smtClean="0"/>
              <a:t>5/13/23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7D0DCA-A90A-4D9A-9651-03AC7085FB63}" type="slidenum">
              <a:rPr lang="en-US" smtClean="0"/>
              <a:t>‹#›</a:t>
            </a:fld>
            <a:endParaRPr lang="en-US"/>
          </a:p>
        </p:txBody>
      </p:sp>
    </p:spTree>
    <p:extLst>
      <p:ext uri="{BB962C8B-B14F-4D97-AF65-F5344CB8AC3E}">
        <p14:creationId xmlns:p14="http://schemas.microsoft.com/office/powerpoint/2010/main" val="405482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a:defRPr sz="1400">
                <a:latin typeface="Helvetica Neue"/>
                <a:ea typeface="Helvetica Neue"/>
                <a:cs typeface="Helvetica Neue"/>
                <a:sym typeface="Helvetica Neue"/>
              </a:defRPr>
            </a:pPr>
            <a:r>
              <a:rPr lang="en-US" sz="1200" b="1" dirty="0">
                <a:solidFill>
                  <a:schemeClr val="tx1"/>
                </a:solidFill>
                <a:latin typeface="+mn-lt"/>
              </a:rPr>
              <a:t>What Has Been Achieved: </a:t>
            </a:r>
            <a:r>
              <a:rPr lang="en-US" sz="1800" kern="0" dirty="0">
                <a:effectLst/>
                <a:latin typeface="Times New Roman" panose="02020603050405020304" pitchFamily="18" charset="0"/>
                <a:ea typeface="SimSun" panose="02010600030101010101" pitchFamily="2" charset="-122"/>
              </a:rPr>
              <a:t>Electrohydrodynamic (EHD) inkjet printing was used to deterministically position CsPbBr</a:t>
            </a:r>
            <a:r>
              <a:rPr lang="en-US" sz="1800" kern="0" baseline="-25000" dirty="0">
                <a:effectLst/>
                <a:latin typeface="Times New Roman" panose="02020603050405020304" pitchFamily="18" charset="0"/>
                <a:ea typeface="SimSun" panose="02010600030101010101" pitchFamily="2" charset="-122"/>
              </a:rPr>
              <a:t>3</a:t>
            </a:r>
            <a:r>
              <a:rPr lang="en-US" sz="1800" kern="0" dirty="0">
                <a:effectLst/>
                <a:latin typeface="Times New Roman" panose="02020603050405020304" pitchFamily="18" charset="0"/>
                <a:ea typeface="SimSun" panose="02010600030101010101" pitchFamily="2" charset="-122"/>
              </a:rPr>
              <a:t> NCs on nanophotonic structures. Atomic force microscopy (AFM) images and photoluminescence (PL) studies of printed NCs showed that tunable NC features with diameters of 500 nm and heights of 50 nm could be reproducibly fabricated without compromising the NCs’ PL properties. We used silicon nitride membrane transmission electron microscopy (TEM) grids to collect the first high-resolution TEM images of EHD printed NCs to date. These images showed that in some cases, 200 nm printed features containing &lt; 200 individual NCs can be fabricated with EHD inkjet printing. Finally, we demonstrated that this printing method can deterministically place these NCs onto silicon nitride nanobeam cavities with NC emission successfully coupled to the cavity modes.</a:t>
            </a:r>
            <a:r>
              <a:rPr lang="en-US" sz="1600" dirty="0">
                <a:effectLst/>
              </a:rPr>
              <a:t> </a:t>
            </a:r>
            <a:endParaRPr lang="en-US"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sz="1400">
                <a:latin typeface="Helvetica Neue"/>
                <a:ea typeface="Helvetica Neue"/>
                <a:cs typeface="Helvetica Neue"/>
                <a:sym typeface="Helvetica Neue"/>
              </a:defRPr>
            </a:pPr>
            <a:r>
              <a:rPr lang="en-US" sz="1200" b="1" dirty="0">
                <a:solidFill>
                  <a:schemeClr val="tx1"/>
                </a:solidFill>
                <a:latin typeface="+mn-lt"/>
              </a:rPr>
              <a:t>Importance of the Achievement: </a:t>
            </a:r>
            <a:r>
              <a:rPr lang="en-US" sz="1800" dirty="0">
                <a:effectLst/>
                <a:latin typeface="Times New Roman" panose="02020603050405020304" pitchFamily="18" charset="0"/>
                <a:ea typeface="SimSun" panose="02010600030101010101" pitchFamily="2" charset="-122"/>
              </a:rPr>
              <a:t>These results demonstrate EHD inkjet printing as a scalable, precise method to pattern luminescent nanomaterials for photonic applications. These results also demonstrate that EHD inkjet printing is compatible with the demands of lead-halide perovskite nanocrystals, which may be easily degraded during processing.</a:t>
            </a:r>
            <a:endParaRPr lang="en-US"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sz="1400">
                <a:latin typeface="Helvetica Neue"/>
                <a:ea typeface="Helvetica Neue"/>
                <a:cs typeface="Helvetica Neue"/>
                <a:sym typeface="Helvetica Neue"/>
              </a:defRPr>
            </a:pPr>
            <a:r>
              <a:rPr lang="en-US" sz="1200" b="1" dirty="0">
                <a:solidFill>
                  <a:schemeClr val="tx1"/>
                </a:solidFill>
                <a:latin typeface="+mn-lt"/>
              </a:rPr>
              <a:t>How is the achievement related to the IRG, and how does it help it achieve its goals? </a:t>
            </a:r>
            <a:r>
              <a:rPr lang="en-US" sz="1800" dirty="0">
                <a:effectLst/>
                <a:latin typeface="Times New Roman" panose="02020603050405020304" pitchFamily="18" charset="0"/>
                <a:ea typeface="SimSun" panose="02010600030101010101" pitchFamily="2" charset="-122"/>
              </a:rPr>
              <a:t>This work provides proof-of-concept results showing the feasibility of translating IRG-1's innovations in nanocrystal development into the realm of photonics applications. Such proof-of-concept device-level demonstrations help to motivate the use-inspired basic research activities of the IRG, in this case validating the development of light-emitting colloidal nanostructures for photonics.</a:t>
            </a:r>
            <a:endParaRPr lang="en-US"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mn-lt"/>
              </a:rPr>
              <a:t>Where the findings are published: </a:t>
            </a:r>
            <a:r>
              <a:rPr lang="en-US" sz="1800" dirty="0">
                <a:solidFill>
                  <a:srgbClr val="000000"/>
                </a:solidFill>
                <a:effectLst/>
                <a:latin typeface="Times New Roman" panose="02020603050405020304" pitchFamily="18" charset="0"/>
                <a:ea typeface="Times New Roman" panose="02020603050405020304" pitchFamily="18" charset="0"/>
              </a:rPr>
              <a:t>Cohen, T. A.; Sharp, D.; </a:t>
            </a:r>
            <a:r>
              <a:rPr lang="en-US" sz="1800" dirty="0" err="1">
                <a:solidFill>
                  <a:srgbClr val="000000"/>
                </a:solidFill>
                <a:effectLst/>
                <a:latin typeface="Times New Roman" panose="02020603050405020304" pitchFamily="18" charset="0"/>
                <a:ea typeface="Times New Roman" panose="02020603050405020304" pitchFamily="18" charset="0"/>
              </a:rPr>
              <a:t>Kluherz</a:t>
            </a:r>
            <a:r>
              <a:rPr lang="en-US" sz="1800" dirty="0">
                <a:solidFill>
                  <a:srgbClr val="000000"/>
                </a:solidFill>
                <a:effectLst/>
                <a:latin typeface="Times New Roman" panose="02020603050405020304" pitchFamily="18" charset="0"/>
                <a:ea typeface="Times New Roman" panose="02020603050405020304" pitchFamily="18" charset="0"/>
              </a:rPr>
              <a:t>, K. T.; Chen, Y.; </a:t>
            </a:r>
            <a:r>
              <a:rPr lang="en-US" sz="1800" dirty="0" err="1">
                <a:solidFill>
                  <a:srgbClr val="000000"/>
                </a:solidFill>
                <a:effectLst/>
                <a:latin typeface="Times New Roman" panose="02020603050405020304" pitchFamily="18" charset="0"/>
                <a:ea typeface="Times New Roman" panose="02020603050405020304" pitchFamily="18" charset="0"/>
              </a:rPr>
              <a:t>Munley</a:t>
            </a:r>
            <a:r>
              <a:rPr lang="en-US" sz="1800" dirty="0">
                <a:solidFill>
                  <a:srgbClr val="000000"/>
                </a:solidFill>
                <a:effectLst/>
                <a:latin typeface="Times New Roman" panose="02020603050405020304" pitchFamily="18" charset="0"/>
                <a:ea typeface="Times New Roman" panose="02020603050405020304" pitchFamily="18" charset="0"/>
              </a:rPr>
              <a:t>, C.; Anderson, R. T.; Swanson, C. J.; </a:t>
            </a:r>
            <a:r>
              <a:rPr lang="en-US" sz="1800" b="1" dirty="0">
                <a:solidFill>
                  <a:srgbClr val="000000"/>
                </a:solidFill>
                <a:effectLst/>
                <a:latin typeface="Times New Roman" panose="02020603050405020304" pitchFamily="18" charset="0"/>
                <a:ea typeface="Times New Roman" panose="02020603050405020304" pitchFamily="18" charset="0"/>
              </a:rPr>
              <a:t>De </a:t>
            </a:r>
            <a:r>
              <a:rPr lang="en-US" sz="1800" b="1" dirty="0" err="1">
                <a:solidFill>
                  <a:srgbClr val="000000"/>
                </a:solidFill>
                <a:effectLst/>
                <a:latin typeface="Times New Roman" panose="02020603050405020304" pitchFamily="18" charset="0"/>
                <a:ea typeface="Times New Roman" panose="02020603050405020304" pitchFamily="18" charset="0"/>
              </a:rPr>
              <a:t>Yoreo</a:t>
            </a:r>
            <a:r>
              <a:rPr lang="en-US" sz="1800" b="1" dirty="0">
                <a:solidFill>
                  <a:srgbClr val="000000"/>
                </a:solidFill>
                <a:effectLst/>
                <a:latin typeface="Times New Roman" panose="02020603050405020304" pitchFamily="18" charset="0"/>
                <a:ea typeface="Times New Roman" panose="02020603050405020304" pitchFamily="18" charset="0"/>
              </a:rPr>
              <a:t>, J. J.; Luscombe, C. K.; Majumdar, A.; </a:t>
            </a:r>
            <a:r>
              <a:rPr lang="en-US" sz="1800" b="1" dirty="0" err="1">
                <a:solidFill>
                  <a:srgbClr val="000000"/>
                </a:solidFill>
                <a:effectLst/>
                <a:latin typeface="Times New Roman" panose="02020603050405020304" pitchFamily="18" charset="0"/>
                <a:ea typeface="Times New Roman" panose="02020603050405020304" pitchFamily="18" charset="0"/>
              </a:rPr>
              <a:t>Gamelin</a:t>
            </a:r>
            <a:r>
              <a:rPr lang="en-US" sz="1800" b="1" dirty="0">
                <a:solidFill>
                  <a:srgbClr val="000000"/>
                </a:solidFill>
                <a:effectLst/>
                <a:latin typeface="Times New Roman" panose="02020603050405020304" pitchFamily="18" charset="0"/>
                <a:ea typeface="Times New Roman" panose="02020603050405020304" pitchFamily="18" charset="0"/>
              </a:rPr>
              <a:t>, D. R.; Mackenzie, J. D.</a:t>
            </a:r>
            <a:r>
              <a:rPr lang="en-US" sz="1800" dirty="0">
                <a:solidFill>
                  <a:srgbClr val="000000"/>
                </a:solidFill>
                <a:effectLst/>
                <a:latin typeface="Times New Roman" panose="02020603050405020304" pitchFamily="18" charset="0"/>
                <a:ea typeface="Times New Roman" panose="02020603050405020304" pitchFamily="18" charset="0"/>
              </a:rPr>
              <a:t> “Direct Patterning of Perovskite Nanocrystals on Nanophotonic Cavities with Electrohydrodynamic Inkjet Printing.” </a:t>
            </a:r>
            <a:r>
              <a:rPr lang="en-US" sz="1800" i="1" dirty="0">
                <a:solidFill>
                  <a:srgbClr val="000000"/>
                </a:solidFill>
                <a:effectLst/>
                <a:latin typeface="Times New Roman" panose="02020603050405020304" pitchFamily="18" charset="0"/>
                <a:ea typeface="Times New Roman" panose="02020603050405020304" pitchFamily="18" charset="0"/>
              </a:rPr>
              <a:t>Nano Letters, </a:t>
            </a:r>
            <a:r>
              <a:rPr lang="en-US" sz="1800" b="1" dirty="0">
                <a:solidFill>
                  <a:srgbClr val="000000"/>
                </a:solidFill>
                <a:effectLst/>
                <a:latin typeface="Times New Roman" panose="02020603050405020304" pitchFamily="18" charset="0"/>
                <a:ea typeface="Times New Roman" panose="02020603050405020304" pitchFamily="18" charset="0"/>
              </a:rPr>
              <a:t>2022</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i="1" dirty="0">
                <a:solidFill>
                  <a:srgbClr val="000000"/>
                </a:solidFill>
                <a:effectLst/>
                <a:latin typeface="Times New Roman" panose="02020603050405020304" pitchFamily="18" charset="0"/>
                <a:ea typeface="Times New Roman" panose="02020603050405020304" pitchFamily="18" charset="0"/>
              </a:rPr>
              <a:t>14</a:t>
            </a:r>
            <a:r>
              <a:rPr lang="en-US" sz="1800" dirty="0">
                <a:solidFill>
                  <a:srgbClr val="000000"/>
                </a:solidFill>
                <a:effectLst/>
                <a:latin typeface="Times New Roman" panose="02020603050405020304" pitchFamily="18" charset="0"/>
                <a:ea typeface="Times New Roman" panose="02020603050405020304" pitchFamily="18" charset="0"/>
              </a:rPr>
              <a:t>, 5681–5688</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dirty="0">
                <a:solidFill>
                  <a:srgbClr val="000000"/>
                </a:solidFill>
                <a:effectLst/>
                <a:latin typeface="Times New Roman" panose="02020603050405020304" pitchFamily="18" charset="0"/>
                <a:ea typeface="Times New Roman" panose="02020603050405020304" pitchFamily="18" charset="0"/>
              </a:rPr>
              <a:t> DOI: https://</a:t>
            </a:r>
            <a:r>
              <a:rPr lang="en-US" sz="1800" dirty="0" err="1">
                <a:solidFill>
                  <a:srgbClr val="000000"/>
                </a:solidFill>
                <a:effectLst/>
                <a:latin typeface="Times New Roman" panose="02020603050405020304" pitchFamily="18" charset="0"/>
                <a:ea typeface="Times New Roman" panose="02020603050405020304" pitchFamily="18" charset="0"/>
              </a:rPr>
              <a:t>doi.org</a:t>
            </a:r>
            <a:r>
              <a:rPr lang="en-US" sz="1800" dirty="0">
                <a:solidFill>
                  <a:srgbClr val="000000"/>
                </a:solidFill>
                <a:effectLst/>
                <a:latin typeface="Times New Roman" panose="02020603050405020304" pitchFamily="18" charset="0"/>
                <a:ea typeface="Times New Roman" panose="02020603050405020304" pitchFamily="18" charset="0"/>
              </a:rPr>
              <a:t>/10.1021/acs.nanolett.2c00473</a:t>
            </a:r>
            <a:endParaRPr lang="en-US" sz="1800" dirty="0">
              <a:effectLst/>
              <a:latin typeface="Times New Roman" panose="02020603050405020304" pitchFamily="18" charset="0"/>
              <a:ea typeface="SimSu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latin typeface="+mn-lt"/>
            </a:endParaRPr>
          </a:p>
          <a:p>
            <a:endParaRPr lang="en-US" dirty="0"/>
          </a:p>
        </p:txBody>
      </p:sp>
      <p:sp>
        <p:nvSpPr>
          <p:cNvPr id="4" name="Slide Number Placeholder 3"/>
          <p:cNvSpPr>
            <a:spLocks noGrp="1"/>
          </p:cNvSpPr>
          <p:nvPr>
            <p:ph type="sldNum" sz="quarter" idx="5"/>
          </p:nvPr>
        </p:nvSpPr>
        <p:spPr/>
        <p:txBody>
          <a:bodyPr/>
          <a:lstStyle/>
          <a:p>
            <a:fld id="{B17D0DCA-A90A-4D9A-9651-03AC7085FB63}" type="slidenum">
              <a:rPr lang="en-US" smtClean="0"/>
              <a:t>1</a:t>
            </a:fld>
            <a:endParaRPr lang="en-US"/>
          </a:p>
        </p:txBody>
      </p:sp>
    </p:spTree>
    <p:extLst>
      <p:ext uri="{BB962C8B-B14F-4D97-AF65-F5344CB8AC3E}">
        <p14:creationId xmlns:p14="http://schemas.microsoft.com/office/powerpoint/2010/main" val="2487004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1FBA00-CEC0-FF45-A57B-8470651015F1}" type="datetimeFigureOut">
              <a:rPr lang="en-US" smtClean="0"/>
              <a:t>5/13/23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000"/>
            </a:lvl1pPr>
          </a:lstStyle>
          <a:p>
            <a:fld id="{A3C91C77-9858-7D47-A426-16DA4062646D}" type="slidenum">
              <a:rPr lang="en-US" smtClean="0"/>
              <a:pPr/>
              <a:t>‹#›</a:t>
            </a:fld>
            <a:endParaRPr lang="en-US" dirty="0"/>
          </a:p>
        </p:txBody>
      </p:sp>
      <p:sp>
        <p:nvSpPr>
          <p:cNvPr id="7" name="hcSlideMaster.Title SlideHeader">
            <a:extLst>
              <a:ext uri="{FF2B5EF4-FFF2-40B4-BE49-F238E27FC236}">
                <a16:creationId xmlns:a16="http://schemas.microsoft.com/office/drawing/2014/main" id="{D55EAFC1-6677-C402-F523-AA055515E857}"/>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Title SlideHeader">
            <a:extLst>
              <a:ext uri="{FF2B5EF4-FFF2-40B4-BE49-F238E27FC236}">
                <a16:creationId xmlns:a16="http://schemas.microsoft.com/office/drawing/2014/main" id="{9B41BAF7-2C55-9AAA-EA0B-CFCEEDA335E1}"/>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4468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5/13/23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hcSlideMaster.Title and ContentHeader">
            <a:extLst>
              <a:ext uri="{FF2B5EF4-FFF2-40B4-BE49-F238E27FC236}">
                <a16:creationId xmlns:a16="http://schemas.microsoft.com/office/drawing/2014/main" id="{935B9966-9F10-34D3-B98C-E010585E9047}"/>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0770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TITUS">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5/13/23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83907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4515" y="152008"/>
            <a:ext cx="10962967" cy="566719"/>
          </a:xfrm>
        </p:spPr>
        <p:txBody>
          <a:bodyPr>
            <a:normAutofit/>
          </a:bodyPr>
          <a:lstStyle>
            <a:lvl1pPr algn="ctr">
              <a:defRPr sz="2800" b="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14514" y="1211301"/>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5/13/23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163799"/>
            <a:ext cx="12192000" cy="733878"/>
            <a:chOff x="0" y="6163799"/>
            <a:chExt cx="12192000" cy="733878"/>
          </a:xfrm>
        </p:grpSpPr>
        <p:sp>
          <p:nvSpPr>
            <p:cNvPr id="9" name="Rectangle 8">
              <a:extLst>
                <a:ext uri="{FF2B5EF4-FFF2-40B4-BE49-F238E27FC236}">
                  <a16:creationId xmlns:a16="http://schemas.microsoft.com/office/drawing/2014/main" id="{CB81B90C-32BC-4424-9FC3-8820F4F831FD}"/>
                </a:ext>
              </a:extLst>
            </p:cNvPr>
            <p:cNvSpPr/>
            <p:nvPr/>
          </p:nvSpPr>
          <p:spPr>
            <a:xfrm>
              <a:off x="0" y="6163799"/>
              <a:ext cx="12192000" cy="733878"/>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694" y="6201502"/>
              <a:ext cx="2445810" cy="608531"/>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921219" y="6374350"/>
              <a:ext cx="4693357" cy="369332"/>
            </a:xfrm>
            <a:prstGeom prst="rect">
              <a:avLst/>
            </a:prstGeom>
            <a:noFill/>
          </p:spPr>
          <p:txBody>
            <a:bodyPr wrap="square" lIns="91440" tIns="45720" rIns="91440" bIns="45720">
              <a:spAutoFit/>
            </a:bodyPr>
            <a:lstStyle/>
            <a:p>
              <a:pPr algn="ctr"/>
              <a:r>
                <a:rPr lang="en-US"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Where Materials Begin &amp;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50381" y="6201502"/>
              <a:ext cx="647112" cy="65072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52E7C3-15CD-4B7F-B5C0-8618139B0E1C}" type="slidenum">
              <a:rPr lang="en-US" sz="2000" smtClean="0">
                <a:solidFill>
                  <a:schemeClr val="tx1"/>
                </a:solidFill>
              </a:rPr>
              <a:t>‹#›</a:t>
            </a:fld>
            <a:endParaRPr lang="en-US" sz="2000" dirty="0">
              <a:solidFill>
                <a:schemeClr val="tx1"/>
              </a:solidFill>
            </a:endParaRPr>
          </a:p>
        </p:txBody>
      </p:sp>
      <p:sp>
        <p:nvSpPr>
          <p:cNvPr id="15" name="TextBox 14">
            <a:extLst>
              <a:ext uri="{FF2B5EF4-FFF2-40B4-BE49-F238E27FC236}">
                <a16:creationId xmlns:a16="http://schemas.microsoft.com/office/drawing/2014/main" id="{DC6F2311-A370-47F6-8671-AADFADC6F053}"/>
              </a:ext>
            </a:extLst>
          </p:cNvPr>
          <p:cNvSpPr txBox="1"/>
          <p:nvPr userDrawn="1"/>
        </p:nvSpPr>
        <p:spPr>
          <a:xfrm>
            <a:off x="25052" y="-3562"/>
            <a:ext cx="12192000" cy="131031"/>
          </a:xfrm>
          <a:prstGeom prst="rect">
            <a:avLst/>
          </a:prstGeom>
          <a:gradFill>
            <a:gsLst>
              <a:gs pos="0">
                <a:schemeClr val="accent6"/>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00" dirty="0"/>
          </a:p>
        </p:txBody>
      </p:sp>
      <p:sp>
        <p:nvSpPr>
          <p:cNvPr id="7" name="hcSlideMaster.1_Title and ContentHeader">
            <a:extLst>
              <a:ext uri="{FF2B5EF4-FFF2-40B4-BE49-F238E27FC236}">
                <a16:creationId xmlns:a16="http://schemas.microsoft.com/office/drawing/2014/main" id="{0F10F7D9-9545-70EC-36A7-C1567C3AB29E}"/>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430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FBA00-CEC0-FF45-A57B-8470651015F1}" type="datetimeFigureOut">
              <a:rPr lang="en-US" smtClean="0"/>
              <a:t>5/13/23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C91C77-9858-7D47-A426-16DA4062646D}" type="slidenum">
              <a:rPr lang="en-US" smtClean="0"/>
              <a:t>‹#›</a:t>
            </a:fld>
            <a:endParaRPr lang="en-US"/>
          </a:p>
        </p:txBody>
      </p:sp>
      <p:sp>
        <p:nvSpPr>
          <p:cNvPr id="5" name="hcSlideMaster.BlankHeader">
            <a:extLst>
              <a:ext uri="{FF2B5EF4-FFF2-40B4-BE49-F238E27FC236}">
                <a16:creationId xmlns:a16="http://schemas.microsoft.com/office/drawing/2014/main" id="{F41EB265-4203-FF1B-9937-8E54D3A8607C}"/>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3180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FBA00-CEC0-FF45-A57B-8470651015F1}" type="datetimeFigureOut">
              <a:rPr lang="en-US" smtClean="0"/>
              <a:t>5/13/23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91C77-9858-7D47-A426-16DA4062646D}" type="slidenum">
              <a:rPr lang="en-US" smtClean="0"/>
              <a:t>‹#›</a:t>
            </a:fld>
            <a:endParaRPr lang="en-US"/>
          </a:p>
        </p:txBody>
      </p:sp>
    </p:spTree>
    <p:extLst>
      <p:ext uri="{BB962C8B-B14F-4D97-AF65-F5344CB8AC3E}">
        <p14:creationId xmlns:p14="http://schemas.microsoft.com/office/powerpoint/2010/main" val="1584632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5" r:id="rId3"/>
    <p:sldLayoutId id="2147483684" r:id="rId4"/>
    <p:sldLayoutId id="214748367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F59F56C-CEF7-F252-EC1B-9B65C3815178}"/>
              </a:ext>
            </a:extLst>
          </p:cNvPr>
          <p:cNvSpPr txBox="1">
            <a:spLocks/>
          </p:cNvSpPr>
          <p:nvPr/>
        </p:nvSpPr>
        <p:spPr>
          <a:xfrm>
            <a:off x="3818375" y="151087"/>
            <a:ext cx="7759108" cy="5667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C00000"/>
                </a:solidFill>
                <a:latin typeface="Arial" panose="020B0604020202020204" pitchFamily="34" charset="0"/>
                <a:cs typeface="Arial" panose="020B0604020202020204" pitchFamily="34" charset="0"/>
              </a:rPr>
              <a:t>MEM-C IRG-1: Patterning Nanocrystals on Photonic Cavities </a:t>
            </a:r>
          </a:p>
          <a:p>
            <a:r>
              <a:rPr lang="en-US" sz="2000" b="1" dirty="0">
                <a:solidFill>
                  <a:srgbClr val="C00000"/>
                </a:solidFill>
                <a:latin typeface="Arial" panose="020B0604020202020204" pitchFamily="34" charset="0"/>
                <a:cs typeface="Arial" panose="020B0604020202020204" pitchFamily="34" charset="0"/>
              </a:rPr>
              <a:t>                         with Electrohydrodynamic Inkjet Printing</a:t>
            </a:r>
          </a:p>
        </p:txBody>
      </p:sp>
      <p:sp>
        <p:nvSpPr>
          <p:cNvPr id="10" name="TextBox 9">
            <a:extLst>
              <a:ext uri="{FF2B5EF4-FFF2-40B4-BE49-F238E27FC236}">
                <a16:creationId xmlns:a16="http://schemas.microsoft.com/office/drawing/2014/main" id="{A3FA201F-7E38-222E-3666-0F5295187A8C}"/>
              </a:ext>
            </a:extLst>
          </p:cNvPr>
          <p:cNvSpPr txBox="1"/>
          <p:nvPr/>
        </p:nvSpPr>
        <p:spPr>
          <a:xfrm>
            <a:off x="5622123" y="744948"/>
            <a:ext cx="6569878" cy="584775"/>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Devin </a:t>
            </a:r>
            <a:r>
              <a:rPr lang="en-US" sz="1600" b="1" dirty="0" err="1">
                <a:latin typeface="Arial" panose="020B0604020202020204" pitchFamily="34" charset="0"/>
                <a:cs typeface="Arial" panose="020B0604020202020204" pitchFamily="34" charset="0"/>
              </a:rPr>
              <a:t>MacKenzie</a:t>
            </a:r>
            <a:r>
              <a:rPr lang="en-US" sz="1600" b="1" dirty="0">
                <a:latin typeface="Arial" panose="020B0604020202020204" pitchFamily="34" charset="0"/>
                <a:cs typeface="Arial" panose="020B0604020202020204" pitchFamily="34" charset="0"/>
              </a:rPr>
              <a:t>, Daniel </a:t>
            </a:r>
            <a:r>
              <a:rPr lang="en-US" sz="1600" b="1" dirty="0" err="1">
                <a:latin typeface="Arial" panose="020B0604020202020204" pitchFamily="34" charset="0"/>
                <a:cs typeface="Arial" panose="020B0604020202020204" pitchFamily="34" charset="0"/>
              </a:rPr>
              <a:t>Gamelin</a:t>
            </a:r>
            <a:r>
              <a:rPr lang="en-US" sz="1600" b="1" dirty="0">
                <a:latin typeface="Arial" panose="020B0604020202020204" pitchFamily="34" charset="0"/>
                <a:cs typeface="Arial" panose="020B0604020202020204" pitchFamily="34" charset="0"/>
              </a:rPr>
              <a:t>, Christine Luscombe, </a:t>
            </a:r>
          </a:p>
          <a:p>
            <a:r>
              <a:rPr lang="en-US" sz="1600" b="1" dirty="0">
                <a:latin typeface="Arial" panose="020B0604020202020204" pitchFamily="34" charset="0"/>
                <a:cs typeface="Arial" panose="020B0604020202020204" pitchFamily="34" charset="0"/>
              </a:rPr>
              <a:t>Jim De </a:t>
            </a:r>
            <a:r>
              <a:rPr lang="en-US" sz="1600" b="1" dirty="0" err="1">
                <a:latin typeface="Arial" panose="020B0604020202020204" pitchFamily="34" charset="0"/>
                <a:cs typeface="Arial" panose="020B0604020202020204" pitchFamily="34" charset="0"/>
              </a:rPr>
              <a:t>Yoreo</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Arka</a:t>
            </a:r>
            <a:r>
              <a:rPr lang="en-US" sz="1600" b="1" dirty="0">
                <a:latin typeface="Arial" panose="020B0604020202020204" pitchFamily="34" charset="0"/>
                <a:cs typeface="Arial" panose="020B0604020202020204" pitchFamily="34" charset="0"/>
              </a:rPr>
              <a:t> Majumdar</a:t>
            </a:r>
          </a:p>
        </p:txBody>
      </p:sp>
      <p:sp>
        <p:nvSpPr>
          <p:cNvPr id="11" name="Text Box 28">
            <a:extLst>
              <a:ext uri="{FF2B5EF4-FFF2-40B4-BE49-F238E27FC236}">
                <a16:creationId xmlns:a16="http://schemas.microsoft.com/office/drawing/2014/main" id="{497B452A-7E74-750D-1BF9-14450F9B5C39}"/>
              </a:ext>
            </a:extLst>
          </p:cNvPr>
          <p:cNvSpPr txBox="1">
            <a:spLocks noChangeArrowheads="1"/>
          </p:cNvSpPr>
          <p:nvPr/>
        </p:nvSpPr>
        <p:spPr bwMode="auto">
          <a:xfrm>
            <a:off x="437882" y="1415532"/>
            <a:ext cx="5615188"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dirty="0"/>
              <a:t>Electrohydrodynamic ink jet printing has been used to print  CsPbBr</a:t>
            </a:r>
            <a:r>
              <a:rPr lang="en-US" sz="1600" baseline="-25000" dirty="0"/>
              <a:t>3</a:t>
            </a:r>
            <a:r>
              <a:rPr lang="en-US" sz="1600" dirty="0"/>
              <a:t> nanocrystals into very small features, with spot sizes down to only a few hundred nanometers across. The nanocrystals survive the printing, and even spontaneously self-organize into superlattices. This printing method allows deterministic placement of the nanocrystals onto various kinds of surfaces. For example, using this method, it was possible to print CsPbBr</a:t>
            </a:r>
            <a:r>
              <a:rPr lang="en-US" sz="1600" baseline="-25000" dirty="0"/>
              <a:t>3</a:t>
            </a:r>
            <a:r>
              <a:rPr lang="en-US" sz="1600" dirty="0"/>
              <a:t> nanocrystals onto photonic cavities, which then showed sharp cavity-coupled emission at its grating ends.</a:t>
            </a:r>
          </a:p>
          <a:p>
            <a:pPr eaLnBrk="1" hangingPunct="1"/>
            <a:endParaRPr lang="en-US" sz="1600" dirty="0"/>
          </a:p>
          <a:p>
            <a:pPr eaLnBrk="1" hangingPunct="1"/>
            <a:r>
              <a:rPr lang="en-US" sz="1600" dirty="0"/>
              <a:t>These results demonstrate a powerful approach to integrating colloidal nanocrystals into complex architectures to create entirely new photonic structures. The approach is versatile and can be adapted to print other nanocrystals developed by MEM-C's IRG-1 to form new </a:t>
            </a:r>
            <a:r>
              <a:rPr lang="en-US" sz="1600" dirty="0" err="1"/>
              <a:t>heirarchical</a:t>
            </a:r>
            <a:r>
              <a:rPr lang="en-US" sz="1600" dirty="0"/>
              <a:t> structures, helping this MRSEC achieve its goals of exploiting the photonic properties of defects in colloidal nanocrystals to advance future technologies.</a:t>
            </a:r>
            <a:endParaRPr lang="en-US" sz="1600" dirty="0">
              <a:highlight>
                <a:srgbClr val="FFFF00"/>
              </a:highlight>
            </a:endParaRPr>
          </a:p>
        </p:txBody>
      </p:sp>
      <p:sp>
        <p:nvSpPr>
          <p:cNvPr id="12" name="Text Box 34">
            <a:extLst>
              <a:ext uri="{FF2B5EF4-FFF2-40B4-BE49-F238E27FC236}">
                <a16:creationId xmlns:a16="http://schemas.microsoft.com/office/drawing/2014/main" id="{CE6048A3-AEC8-2F76-073A-A6282D051B35}"/>
              </a:ext>
            </a:extLst>
          </p:cNvPr>
          <p:cNvSpPr txBox="1">
            <a:spLocks noChangeArrowheads="1"/>
          </p:cNvSpPr>
          <p:nvPr/>
        </p:nvSpPr>
        <p:spPr bwMode="auto">
          <a:xfrm>
            <a:off x="6388449" y="4429024"/>
            <a:ext cx="496610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i="1" dirty="0"/>
              <a:t>Electrohydrodynamic ink jet printing of colloidal CsPbBr</a:t>
            </a:r>
            <a:r>
              <a:rPr lang="en-US" sz="1400" i="1" baseline="-25000" dirty="0"/>
              <a:t>3</a:t>
            </a:r>
            <a:r>
              <a:rPr lang="en-US" sz="1400" i="1" dirty="0"/>
              <a:t> nanocrystals. Spot sizes down to only a few hundred nanometers can be achieved with excellent spatial positioning. Using this method, CsPbBr</a:t>
            </a:r>
            <a:r>
              <a:rPr lang="en-US" sz="1400" i="1" baseline="-25000" dirty="0"/>
              <a:t>3</a:t>
            </a:r>
            <a:r>
              <a:rPr lang="en-US" sz="1400" i="1" dirty="0"/>
              <a:t> nanocrystals were printed onto photonic cavities, which then showed sharp cavity-coupled emission at their grating ends.</a:t>
            </a:r>
          </a:p>
        </p:txBody>
      </p:sp>
      <p:sp>
        <p:nvSpPr>
          <p:cNvPr id="13" name="Rectangle 37">
            <a:extLst>
              <a:ext uri="{FF2B5EF4-FFF2-40B4-BE49-F238E27FC236}">
                <a16:creationId xmlns:a16="http://schemas.microsoft.com/office/drawing/2014/main" id="{42533880-C9A3-31C5-2550-1719D9FB82EC}"/>
              </a:ext>
            </a:extLst>
          </p:cNvPr>
          <p:cNvSpPr>
            <a:spLocks noChangeArrowheads="1"/>
          </p:cNvSpPr>
          <p:nvPr/>
        </p:nvSpPr>
        <p:spPr bwMode="auto">
          <a:xfrm>
            <a:off x="6296296" y="1603856"/>
            <a:ext cx="5133703" cy="4339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19" name="Picture 18">
            <a:extLst>
              <a:ext uri="{FF2B5EF4-FFF2-40B4-BE49-F238E27FC236}">
                <a16:creationId xmlns:a16="http://schemas.microsoft.com/office/drawing/2014/main" id="{3807BB26-4F6B-EEA1-E89E-33CFB931E873}"/>
              </a:ext>
            </a:extLst>
          </p:cNvPr>
          <p:cNvPicPr>
            <a:picLocks noChangeAspect="1"/>
          </p:cNvPicPr>
          <p:nvPr/>
        </p:nvPicPr>
        <p:blipFill>
          <a:blip r:embed="rId3"/>
          <a:stretch>
            <a:fillRect/>
          </a:stretch>
        </p:blipFill>
        <p:spPr>
          <a:xfrm rot="5400000">
            <a:off x="10076981" y="5449001"/>
            <a:ext cx="811215" cy="2088783"/>
          </a:xfrm>
          <a:prstGeom prst="rect">
            <a:avLst/>
          </a:prstGeom>
        </p:spPr>
      </p:pic>
      <p:sp>
        <p:nvSpPr>
          <p:cNvPr id="24" name="flSlide132Footer" descr="  ">
            <a:extLst>
              <a:ext uri="{FF2B5EF4-FFF2-40B4-BE49-F238E27FC236}">
                <a16:creationId xmlns:a16="http://schemas.microsoft.com/office/drawing/2014/main" id="{B923A301-1B35-76BE-D5D0-B71DB711A487}"/>
              </a:ext>
            </a:extLst>
          </p:cNvPr>
          <p:cNvSpPr txBox="1"/>
          <p:nvPr/>
        </p:nvSpPr>
        <p:spPr>
          <a:xfrm>
            <a:off x="0" y="6537960"/>
            <a:ext cx="242374" cy="223138"/>
          </a:xfrm>
          <a:prstGeom prst="rect">
            <a:avLst/>
          </a:prstGeom>
          <a:noFill/>
        </p:spPr>
        <p:txBody>
          <a:bodyPr vert="horz" wrap="none" rtlCol="0">
            <a:spAutoFit/>
          </a:bodyPr>
          <a:lstStyle/>
          <a:p>
            <a:r>
              <a:rPr lang="en-US" sz="850">
                <a:solidFill>
                  <a:srgbClr val="000000"/>
                </a:solidFill>
                <a:latin typeface="Microsoft Sans Serif" panose="020B0604020202020204" pitchFamily="34" charset="0"/>
              </a:rPr>
              <a:t>  </a:t>
            </a:r>
          </a:p>
        </p:txBody>
      </p:sp>
      <p:sp>
        <p:nvSpPr>
          <p:cNvPr id="25" name="hcSlide132Header">
            <a:extLst>
              <a:ext uri="{FF2B5EF4-FFF2-40B4-BE49-F238E27FC236}">
                <a16:creationId xmlns:a16="http://schemas.microsoft.com/office/drawing/2014/main" id="{D1B9DD72-0991-8E27-8B97-CE240360EC1C}"/>
              </a:ext>
            </a:extLst>
          </p:cNvPr>
          <p:cNvSpPr txBox="1"/>
          <p:nvPr/>
        </p:nvSpPr>
        <p:spPr>
          <a:xfrm>
            <a:off x="5994400" y="0"/>
            <a:ext cx="184731" cy="369332"/>
          </a:xfrm>
          <a:prstGeom prst="rect">
            <a:avLst/>
          </a:prstGeom>
          <a:noFill/>
        </p:spPr>
        <p:txBody>
          <a:bodyPr vert="horz" wrap="none" rtlCol="0">
            <a:spAutoFit/>
          </a:bodyPr>
          <a:lstStyle/>
          <a:p>
            <a:endParaRPr lang="en-US"/>
          </a:p>
        </p:txBody>
      </p:sp>
      <p:pic>
        <p:nvPicPr>
          <p:cNvPr id="29" name="Picture 28" descr="Images illustrating how nanocrystal are printed into very small spots using electrohydrodynamic ink jet printing. An array of spots over a ca. 60x60 micron area is shown. Zooming in shows a single spot with diameter about 700nm. Zooming in again shows an ensemble of nanocrystal with diameters of about 6nm. &#10;A photograph of a linear optical micro cavity with a bright luminescent green spot in the middle coming from printed nanocrystal. The edges of the image show striped green light, indicating cavity-coupled emission coming out of the device. A spectrum taken at these edges shows a narrow line with a broad background, where the narrow line is the nanocrystal emission resonant with the cavity.">
            <a:extLst>
              <a:ext uri="{FF2B5EF4-FFF2-40B4-BE49-F238E27FC236}">
                <a16:creationId xmlns:a16="http://schemas.microsoft.com/office/drawing/2014/main" id="{6E39EBBD-3358-8D9A-72A8-22A4FF2F366F}"/>
              </a:ext>
            </a:extLst>
          </p:cNvPr>
          <p:cNvPicPr>
            <a:picLocks noChangeAspect="1"/>
          </p:cNvPicPr>
          <p:nvPr/>
        </p:nvPicPr>
        <p:blipFill>
          <a:blip r:embed="rId4"/>
          <a:stretch>
            <a:fillRect/>
          </a:stretch>
        </p:blipFill>
        <p:spPr>
          <a:xfrm>
            <a:off x="6418098" y="1625592"/>
            <a:ext cx="4935474" cy="2772156"/>
          </a:xfrm>
          <a:prstGeom prst="rect">
            <a:avLst/>
          </a:prstGeom>
        </p:spPr>
      </p:pic>
      <p:sp>
        <p:nvSpPr>
          <p:cNvPr id="2" name="TextBox 1">
            <a:extLst>
              <a:ext uri="{FF2B5EF4-FFF2-40B4-BE49-F238E27FC236}">
                <a16:creationId xmlns:a16="http://schemas.microsoft.com/office/drawing/2014/main" id="{ABA468B5-6565-909C-674F-5A1EF79692BB}"/>
              </a:ext>
            </a:extLst>
          </p:cNvPr>
          <p:cNvSpPr txBox="1"/>
          <p:nvPr/>
        </p:nvSpPr>
        <p:spPr>
          <a:xfrm>
            <a:off x="147781" y="200554"/>
            <a:ext cx="2666780" cy="523220"/>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U. Washington MRSEC </a:t>
            </a:r>
          </a:p>
          <a:p>
            <a:r>
              <a:rPr lang="en-US" sz="1400" b="1" dirty="0">
                <a:latin typeface="Arial" panose="020B0604020202020204" pitchFamily="34" charset="0"/>
                <a:cs typeface="Arial" panose="020B0604020202020204" pitchFamily="34" charset="0"/>
              </a:rPr>
              <a:t>DMR-1719797	</a:t>
            </a:r>
          </a:p>
        </p:txBody>
      </p:sp>
    </p:spTree>
    <p:extLst>
      <p:ext uri="{BB962C8B-B14F-4D97-AF65-F5344CB8AC3E}">
        <p14:creationId xmlns:p14="http://schemas.microsoft.com/office/powerpoint/2010/main" val="38660260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3110</TotalTime>
  <Words>607</Words>
  <Application>Microsoft Macintosh PowerPoint</Application>
  <PresentationFormat>Widescreen</PresentationFormat>
  <Paragraphs>16</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Calibri</vt:lpstr>
      <vt:lpstr>Calibri Light</vt:lpstr>
      <vt:lpstr>Helvetica Neue</vt:lpstr>
      <vt:lpstr>Microsoft Sans Serif</vt:lpstr>
      <vt:lpstr>Sitka Subheading</vt:lpstr>
      <vt:lpstr>Times New Roman</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dc:creator>
  <cp:lastModifiedBy>Daniel R Gamelin</cp:lastModifiedBy>
  <cp:revision>278</cp:revision>
  <cp:lastPrinted>2018-03-20T12:31:18Z</cp:lastPrinted>
  <dcterms:created xsi:type="dcterms:W3CDTF">2017-10-05T17:34:54Z</dcterms:created>
  <dcterms:modified xsi:type="dcterms:W3CDTF">2023-05-13T19:28:19Z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9b3d174c-23b2-471b-a915-ef0585a807c5</vt:lpwstr>
  </property>
  <property fmtid="{D5CDD505-2E9C-101B-9397-08002B2CF9AE}" pid="3" name="ContainsCUI">
    <vt:lpwstr>No</vt:lpwstr>
  </property>
</Properties>
</file>