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F49406-FACB-4CA9-A1FF-0E83F36006F4}" v="11" dt="2023-05-10T18:12:54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85714" autoAdjust="0"/>
  </p:normalViewPr>
  <p:slideViewPr>
    <p:cSldViewPr snapToGrid="0" snapToObjects="1">
      <p:cViewPr varScale="1">
        <p:scale>
          <a:sx n="109" d="100"/>
          <a:sy n="109" d="100"/>
        </p:scale>
        <p:origin x="216" y="184"/>
      </p:cViewPr>
      <p:guideLst/>
    </p:cSldViewPr>
  </p:slideViewPr>
  <p:notesTextViewPr>
    <p:cViewPr>
      <p:scale>
        <a:sx n="3" d="2"/>
        <a:sy n="3" d="2"/>
      </p:scale>
      <p:origin x="0" y="-2096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hchu" userId="a87d9a59-7da3-41ea-8b37-fb76acf9a7a0" providerId="ADAL" clId="{EDF49406-FACB-4CA9-A1FF-0E83F36006F4}"/>
    <pc:docChg chg="undo custSel modSld">
      <pc:chgData name="jhchu" userId="a87d9a59-7da3-41ea-8b37-fb76acf9a7a0" providerId="ADAL" clId="{EDF49406-FACB-4CA9-A1FF-0E83F36006F4}" dt="2023-05-10T18:14:17.229" v="1093" actId="948"/>
      <pc:docMkLst>
        <pc:docMk/>
      </pc:docMkLst>
      <pc:sldChg chg="addSp delSp modSp mod modNotesTx">
        <pc:chgData name="jhchu" userId="a87d9a59-7da3-41ea-8b37-fb76acf9a7a0" providerId="ADAL" clId="{EDF49406-FACB-4CA9-A1FF-0E83F36006F4}" dt="2023-05-10T18:14:17.229" v="1093" actId="948"/>
        <pc:sldMkLst>
          <pc:docMk/>
          <pc:sldMk cId="3866026037" sldId="387"/>
        </pc:sldMkLst>
        <pc:spChg chg="add mod">
          <ac:chgData name="jhchu" userId="a87d9a59-7da3-41ea-8b37-fb76acf9a7a0" providerId="ADAL" clId="{EDF49406-FACB-4CA9-A1FF-0E83F36006F4}" dt="2023-05-10T18:11:49.933" v="1083" actId="1076"/>
          <ac:spMkLst>
            <pc:docMk/>
            <pc:sldMk cId="3866026037" sldId="387"/>
            <ac:spMk id="7" creationId="{BF1D83AE-8F0A-4917-680A-D97BC7332803}"/>
          </ac:spMkLst>
        </pc:spChg>
        <pc:spChg chg="mod">
          <ac:chgData name="jhchu" userId="a87d9a59-7da3-41ea-8b37-fb76acf9a7a0" providerId="ADAL" clId="{EDF49406-FACB-4CA9-A1FF-0E83F36006F4}" dt="2023-05-10T05:37:36.168" v="80" actId="20577"/>
          <ac:spMkLst>
            <pc:docMk/>
            <pc:sldMk cId="3866026037" sldId="387"/>
            <ac:spMk id="10" creationId="{A3FA201F-7E38-222E-3666-0F5295187A8C}"/>
          </ac:spMkLst>
        </pc:spChg>
        <pc:spChg chg="mod">
          <ac:chgData name="jhchu" userId="a87d9a59-7da3-41ea-8b37-fb76acf9a7a0" providerId="ADAL" clId="{EDF49406-FACB-4CA9-A1FF-0E83F36006F4}" dt="2023-05-10T18:14:17.229" v="1093" actId="948"/>
          <ac:spMkLst>
            <pc:docMk/>
            <pc:sldMk cId="3866026037" sldId="387"/>
            <ac:spMk id="11" creationId="{497B452A-7E74-750D-1BF9-14450F9B5C39}"/>
          </ac:spMkLst>
        </pc:spChg>
        <pc:spChg chg="del mod">
          <ac:chgData name="jhchu" userId="a87d9a59-7da3-41ea-8b37-fb76acf9a7a0" providerId="ADAL" clId="{EDF49406-FACB-4CA9-A1FF-0E83F36006F4}" dt="2023-05-10T05:57:04.329" v="92" actId="478"/>
          <ac:spMkLst>
            <pc:docMk/>
            <pc:sldMk cId="3866026037" sldId="387"/>
            <ac:spMk id="12" creationId="{CE6048A3-AEC8-2F76-073A-A6282D051B35}"/>
          </ac:spMkLst>
        </pc:spChg>
        <pc:spChg chg="add del mod">
          <ac:chgData name="jhchu" userId="a87d9a59-7da3-41ea-8b37-fb76acf9a7a0" providerId="ADAL" clId="{EDF49406-FACB-4CA9-A1FF-0E83F36006F4}" dt="2023-05-10T18:02:20.553" v="491" actId="478"/>
          <ac:spMkLst>
            <pc:docMk/>
            <pc:sldMk cId="3866026037" sldId="387"/>
            <ac:spMk id="14" creationId="{511A0B20-50BC-C389-8C13-C912B5A6CD16}"/>
          </ac:spMkLst>
        </pc:spChg>
        <pc:picChg chg="add del">
          <ac:chgData name="jhchu" userId="a87d9a59-7da3-41ea-8b37-fb76acf9a7a0" providerId="ADAL" clId="{EDF49406-FACB-4CA9-A1FF-0E83F36006F4}" dt="2023-05-10T05:56:27.493" v="83" actId="22"/>
          <ac:picMkLst>
            <pc:docMk/>
            <pc:sldMk cId="3866026037" sldId="387"/>
            <ac:picMk id="3" creationId="{DCBDB213-5E8B-2FEB-2846-F5AFFC8BAF17}"/>
          </ac:picMkLst>
        </pc:picChg>
        <pc:picChg chg="add mod">
          <ac:chgData name="jhchu" userId="a87d9a59-7da3-41ea-8b37-fb76acf9a7a0" providerId="ADAL" clId="{EDF49406-FACB-4CA9-A1FF-0E83F36006F4}" dt="2023-05-10T18:09:04.305" v="803" actId="1076"/>
          <ac:picMkLst>
            <pc:docMk/>
            <pc:sldMk cId="3866026037" sldId="387"/>
            <ac:picMk id="5" creationId="{0D8FC0C2-0B68-7A6F-E5DD-83D7CB24507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5/13/23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5/13/23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s42005-023-01154-8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z="1200" b="1" dirty="0">
                <a:solidFill>
                  <a:schemeClr val="tx1"/>
                </a:solidFill>
                <a:latin typeface="+mn-lt"/>
              </a:rPr>
              <a:t>What Has Been Achieved: </a:t>
            </a:r>
            <a:r>
              <a:rPr lang="en-US" sz="1200" dirty="0">
                <a:latin typeface="+mn-lt"/>
              </a:rPr>
              <a:t>Similar to the liquid crystal phase in soft condensed matter, electronic nematicity is a correlated electronic state in solids that spontaneously breaks rotational symmetry. In our study, we found that in Fe</a:t>
            </a:r>
            <a:r>
              <a:rPr lang="en-US" sz="1200" baseline="-25000" dirty="0">
                <a:latin typeface="+mn-lt"/>
              </a:rPr>
              <a:t>1+y</a:t>
            </a:r>
            <a:r>
              <a:rPr lang="en-US" sz="1200" dirty="0">
                <a:latin typeface="+mn-lt"/>
              </a:rPr>
              <a:t>Te</a:t>
            </a:r>
            <a:r>
              <a:rPr lang="en-US" sz="1200" baseline="-25000" dirty="0">
                <a:latin typeface="+mn-lt"/>
              </a:rPr>
              <a:t>1-x</a:t>
            </a:r>
            <a:r>
              <a:rPr lang="en-US" sz="1200" dirty="0">
                <a:latin typeface="+mn-lt"/>
              </a:rPr>
              <a:t>Se</a:t>
            </a:r>
            <a:r>
              <a:rPr lang="en-US" sz="1200" baseline="-25000" dirty="0">
                <a:latin typeface="+mn-lt"/>
              </a:rPr>
              <a:t>x</a:t>
            </a:r>
            <a:r>
              <a:rPr lang="en-US" sz="1200" dirty="0">
                <a:latin typeface="+mn-lt"/>
              </a:rPr>
              <a:t>, one of the most strongly correlated iron-based superconductors, electronic nematicity is closely linked to magnetism, and its fluctuations may be responsible for superconducting pairing.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Importance of the Achievement: </a:t>
            </a:r>
            <a:r>
              <a:rPr lang="en-US" sz="1200" dirty="0">
                <a:latin typeface="+mn-lt"/>
              </a:rPr>
              <a:t>Although the relationship between nematicity, magnetism, and superconductivity has been observed in some iron-based superconductor families, it remains unclear whether this correlation would persist when the system is pushed to the strongly correlated limit. This limit involves a metal-insulator transition in part of the energy spectrum known as the orbital selective Mott transition (OSMT), which has been observed in Fe</a:t>
            </a:r>
            <a:r>
              <a:rPr lang="en-US" sz="1200" baseline="-25000" dirty="0">
                <a:latin typeface="+mn-lt"/>
              </a:rPr>
              <a:t>1+y</a:t>
            </a:r>
            <a:r>
              <a:rPr lang="en-US" sz="1200" dirty="0">
                <a:latin typeface="+mn-lt"/>
              </a:rPr>
              <a:t>Te</a:t>
            </a:r>
            <a:r>
              <a:rPr lang="en-US" sz="1200" baseline="-25000" dirty="0">
                <a:latin typeface="+mn-lt"/>
              </a:rPr>
              <a:t>1-x</a:t>
            </a:r>
            <a:r>
              <a:rPr lang="en-US" sz="1200" dirty="0">
                <a:latin typeface="+mn-lt"/>
              </a:rPr>
              <a:t>Se</a:t>
            </a:r>
            <a:r>
              <a:rPr lang="en-US" sz="1200" baseline="-25000" dirty="0">
                <a:latin typeface="+mn-lt"/>
              </a:rPr>
              <a:t>x</a:t>
            </a:r>
            <a:r>
              <a:rPr lang="en-US" sz="1200" dirty="0">
                <a:latin typeface="+mn-lt"/>
              </a:rPr>
              <a:t>. Our study showed that nematic fluctuations in Fe</a:t>
            </a:r>
            <a:r>
              <a:rPr lang="en-US" sz="1200" baseline="-25000" dirty="0">
                <a:latin typeface="+mn-lt"/>
              </a:rPr>
              <a:t>1+y</a:t>
            </a:r>
            <a:r>
              <a:rPr lang="en-US" sz="1200" dirty="0">
                <a:latin typeface="+mn-lt"/>
              </a:rPr>
              <a:t>Te</a:t>
            </a:r>
            <a:r>
              <a:rPr lang="en-US" sz="1200" baseline="-25000" dirty="0">
                <a:latin typeface="+mn-lt"/>
              </a:rPr>
              <a:t>1-x</a:t>
            </a:r>
            <a:r>
              <a:rPr lang="en-US" sz="1200" dirty="0">
                <a:latin typeface="+mn-lt"/>
              </a:rPr>
              <a:t>Se</a:t>
            </a:r>
            <a:r>
              <a:rPr lang="en-US" sz="1200" baseline="-25000" dirty="0">
                <a:latin typeface="+mn-lt"/>
              </a:rPr>
              <a:t>x</a:t>
            </a:r>
            <a:r>
              <a:rPr lang="en-US" sz="1200" dirty="0">
                <a:latin typeface="+mn-lt"/>
              </a:rPr>
              <a:t> not only closely follow magnetic fluctuations but also exhibit an unusual temperature dependence resulting from the OSMT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just" eaLnBrk="1" hangingPunct="1"/>
            <a:r>
              <a:rPr lang="en-US" sz="1200" b="1" dirty="0">
                <a:solidFill>
                  <a:schemeClr val="tx1"/>
                </a:solidFill>
                <a:latin typeface="+mn-lt"/>
              </a:rPr>
              <a:t>How is the achievement related to the IRG, and how does it help it achieve its goals? </a:t>
            </a:r>
            <a:r>
              <a:rPr lang="en-US" sz="1200" dirty="0">
                <a:latin typeface="+mn-lt"/>
              </a:rPr>
              <a:t>The observation of nematic fluctuations in Fe</a:t>
            </a:r>
            <a:r>
              <a:rPr lang="en-US" sz="1200" baseline="-25000" dirty="0">
                <a:latin typeface="+mn-lt"/>
              </a:rPr>
              <a:t>1+y</a:t>
            </a:r>
            <a:r>
              <a:rPr lang="en-US" sz="1200" dirty="0">
                <a:latin typeface="+mn-lt"/>
              </a:rPr>
              <a:t>Te</a:t>
            </a:r>
            <a:r>
              <a:rPr lang="en-US" sz="1200" baseline="-25000" dirty="0">
                <a:latin typeface="+mn-lt"/>
              </a:rPr>
              <a:t>1-x</a:t>
            </a:r>
            <a:r>
              <a:rPr lang="en-US" sz="1200" dirty="0">
                <a:latin typeface="+mn-lt"/>
              </a:rPr>
              <a:t>Se</a:t>
            </a:r>
            <a:r>
              <a:rPr lang="en-US" sz="1200" baseline="-25000" dirty="0">
                <a:latin typeface="+mn-lt"/>
              </a:rPr>
              <a:t>x </a:t>
            </a:r>
            <a:r>
              <a:rPr lang="en-US" sz="1200" dirty="0">
                <a:latin typeface="+mn-lt"/>
              </a:rPr>
              <a:t>further underscores its universal significance in iron-based superconductors, thereby paving the way for the manipulation and utilization of phase transitions in layered materials for practical applications.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Where the findings are published: 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Jiang, Q., Shi, Y., Christensen, M.H. </a:t>
            </a:r>
            <a:r>
              <a:rPr lang="en-US" b="0" i="1" dirty="0">
                <a:solidFill>
                  <a:srgbClr val="222222"/>
                </a:solidFill>
                <a:effectLst/>
                <a:latin typeface="-apple-system"/>
              </a:rPr>
              <a:t>et al.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 Nematic fluctuations in an orbital selective superconductor Fe</a:t>
            </a:r>
            <a:r>
              <a:rPr lang="en-US" b="0" i="0" baseline="-25000" dirty="0">
                <a:solidFill>
                  <a:srgbClr val="222222"/>
                </a:solidFill>
                <a:effectLst/>
                <a:latin typeface="-apple-system"/>
              </a:rPr>
              <a:t>1+</a:t>
            </a:r>
            <a:r>
              <a:rPr lang="en-US" b="0" i="1" baseline="-25000" dirty="0">
                <a:solidFill>
                  <a:srgbClr val="222222"/>
                </a:solidFill>
                <a:effectLst/>
                <a:latin typeface="-apple-system"/>
              </a:rPr>
              <a:t>y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Te</a:t>
            </a:r>
            <a:r>
              <a:rPr lang="en-US" b="0" i="0" baseline="-25000" dirty="0">
                <a:solidFill>
                  <a:srgbClr val="222222"/>
                </a:solidFill>
                <a:effectLst/>
                <a:latin typeface="-apple-system"/>
              </a:rPr>
              <a:t>1−</a:t>
            </a:r>
            <a:r>
              <a:rPr lang="en-US" b="0" i="1" baseline="-25000" dirty="0">
                <a:solidFill>
                  <a:srgbClr val="222222"/>
                </a:solidFill>
                <a:effectLst/>
                <a:latin typeface="-apple-system"/>
              </a:rPr>
              <a:t>x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Se</a:t>
            </a:r>
            <a:r>
              <a:rPr lang="en-US" b="0" i="1" baseline="-25000" dirty="0">
                <a:solidFill>
                  <a:srgbClr val="222222"/>
                </a:solidFill>
                <a:effectLst/>
                <a:latin typeface="-apple-system"/>
              </a:rPr>
              <a:t>x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. </a:t>
            </a:r>
            <a:r>
              <a:rPr lang="en-US" b="0" i="1" dirty="0" err="1">
                <a:solidFill>
                  <a:srgbClr val="222222"/>
                </a:solidFill>
                <a:effectLst/>
                <a:latin typeface="-apple-system"/>
              </a:rPr>
              <a:t>Commun</a:t>
            </a:r>
            <a:r>
              <a:rPr lang="en-US" b="0" i="1" dirty="0">
                <a:solidFill>
                  <a:srgbClr val="222222"/>
                </a:solidFill>
                <a:effectLst/>
                <a:latin typeface="-apple-system"/>
              </a:rPr>
              <a:t> Phys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 </a:t>
            </a: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6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, 39 (2023). </a:t>
            </a:r>
            <a:r>
              <a:rPr lang="en-US" b="0" i="0" dirty="0">
                <a:solidFill>
                  <a:srgbClr val="006699"/>
                </a:solidFill>
                <a:effectLst/>
                <a:latin typeface="-apple-system"/>
                <a:hlinkClick r:id="rId3"/>
              </a:rPr>
              <a:t>https://doi.org/10.1038/s42005-023-01154-8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0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D55EAFC1-6677-C402-F523-AA055515E85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9B41BAF7-2C55-9AAA-EA0B-CFCEEDA335E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935B9966-9F10-34D3-B98C-E010585E904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390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0F10F7D9-9545-70EC-36A7-C1567C3AB29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F41EB265-4203-FF1B-9937-8E54D3A8607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59F56C-CEF7-F252-EC1B-9B65C3815178}"/>
              </a:ext>
            </a:extLst>
          </p:cNvPr>
          <p:cNvSpPr txBox="1">
            <a:spLocks/>
          </p:cNvSpPr>
          <p:nvPr/>
        </p:nvSpPr>
        <p:spPr>
          <a:xfrm>
            <a:off x="3818375" y="151087"/>
            <a:ext cx="7915267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MEM-C IRG-2: Nematic Fluctuations in an Orbital Selective </a:t>
            </a:r>
          </a:p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Superconductor Fe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1+y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1-x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20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A201F-7E38-222E-3666-0F5295187A8C}"/>
              </a:ext>
            </a:extLst>
          </p:cNvPr>
          <p:cNvSpPr txBox="1"/>
          <p:nvPr/>
        </p:nvSpPr>
        <p:spPr>
          <a:xfrm>
            <a:off x="5874967" y="871197"/>
            <a:ext cx="6005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Xiaodong</a:t>
            </a:r>
            <a:r>
              <a:rPr lang="en-US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Xu, </a:t>
            </a:r>
            <a:r>
              <a:rPr lang="en-US" sz="16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Jiun</a:t>
            </a:r>
            <a:r>
              <a:rPr lang="en-US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-Haw Chu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497B452A-7E74-750D-1BF9-14450F9B5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26" y="1344986"/>
            <a:ext cx="6005305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Aft>
                <a:spcPts val="6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Electronic nematicity is a correlated electronic state in solids that spontaneously breaks rotational symmetry. This work found that in Fe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1+y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1-x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one of the most strongly correlated iron-based superconductors, electronic nematicity is closely linked to magnetism, and its fluctuations may be responsible for superconducting pairing.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Although the relationship between nematicity, magnetism, and superconductivity has been observed in some iron-based superconductor families, it remained unclear whether this correlation would persist when the system is pushed to the strongly correlated limit. This limit involves a metal-insulator transition in part of the energy spectrum known as the orbital selective Mott transition (OSMT), which has been observed in Fe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1+y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1-x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This study showed that nematic fluctuations in Fe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1+y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1-x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not only closely follow magnetic fluctuations but also exhibit an unusual temperature dependence resulting from the OSMT.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observation of nematic fluctuations in Fe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1+y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1-x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underscores its universal significance in iron-based superconductors, thereby paving the way for the manipulation and utilization of phase transitions in layered materials for practical applications.</a:t>
            </a:r>
          </a:p>
        </p:txBody>
      </p:sp>
      <p:sp>
        <p:nvSpPr>
          <p:cNvPr id="13" name="Rectangle 37">
            <a:extLst>
              <a:ext uri="{FF2B5EF4-FFF2-40B4-BE49-F238E27FC236}">
                <a16:creationId xmlns:a16="http://schemas.microsoft.com/office/drawing/2014/main" id="{42533880-C9A3-31C5-2550-1719D9FB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310" y="1498349"/>
            <a:ext cx="5461952" cy="433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07BB26-4F6B-EEA1-E89E-33CFB931E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076981" y="5449001"/>
            <a:ext cx="811215" cy="2088783"/>
          </a:xfrm>
          <a:prstGeom prst="rect">
            <a:avLst/>
          </a:prstGeom>
        </p:spPr>
      </p:pic>
      <p:sp>
        <p:nvSpPr>
          <p:cNvPr id="24" name="flSlide132Footer" descr="  ">
            <a:extLst>
              <a:ext uri="{FF2B5EF4-FFF2-40B4-BE49-F238E27FC236}">
                <a16:creationId xmlns:a16="http://schemas.microsoft.com/office/drawing/2014/main" id="{B923A301-1B35-76BE-D5D0-B71DB711A48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25" name="hcSlide132Header">
            <a:extLst>
              <a:ext uri="{FF2B5EF4-FFF2-40B4-BE49-F238E27FC236}">
                <a16:creationId xmlns:a16="http://schemas.microsoft.com/office/drawing/2014/main" id="{D1B9DD72-0991-8E27-8B97-CE240360EC1C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  <p:pic>
        <p:nvPicPr>
          <p:cNvPr id="5" name="Picture 4" descr="Panel (a) shows a schematic illustrating the orientations of elastoresistivity relative to x and y directions of a square sample stretched along the x direction. &#10;Panel (b) shows a color plot with temperature on the y axis, the composition parameter x along the x axis, and the magnitude of the elastoresistivity coefficient as a color gradient. A dashed line illustrates the magnetic phase boundary at small x and low temperature.">
            <a:extLst>
              <a:ext uri="{FF2B5EF4-FFF2-40B4-BE49-F238E27FC236}">
                <a16:creationId xmlns:a16="http://schemas.microsoft.com/office/drawing/2014/main" id="{0D8FC0C2-0B68-7A6F-E5DD-83D7CB24507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918"/>
          <a:stretch/>
        </p:blipFill>
        <p:spPr>
          <a:xfrm>
            <a:off x="6919915" y="1535723"/>
            <a:ext cx="4683628" cy="20952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1D83AE-8F0A-4917-680A-D97BC7332803}"/>
              </a:ext>
            </a:extLst>
          </p:cNvPr>
          <p:cNvSpPr txBox="1"/>
          <p:nvPr/>
        </p:nvSpPr>
        <p:spPr>
          <a:xfrm>
            <a:off x="6506308" y="3560619"/>
            <a:ext cx="54512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(a) The elastoresistivity coefficient 2m66 measures the strength of nematic fluctuations. In an elastoresistivity measurement, the resistivity along x and y directions of a square sample are measured while anisotropic strain is applied. The 2m66 coefficient is the ratio of resistivity anisotropy to anisotropic strain. (b) The temperature and doping phase diagram of Fe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1+y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1-x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x.,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blue dotted line represents the magnetic phase boundary and the solid yellow line represents the superconducting phase boundary. The colors indicate the magnitude of 2m66. The nematic fluctuations reach a maximum just above the superconducting dome.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1B1363-6C9B-31EA-242C-5E7EBB85E372}"/>
              </a:ext>
            </a:extLst>
          </p:cNvPr>
          <p:cNvSpPr txBox="1"/>
          <p:nvPr/>
        </p:nvSpPr>
        <p:spPr>
          <a:xfrm>
            <a:off x="147781" y="212277"/>
            <a:ext cx="266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U. Washington MRSEC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DMR-1719797	</a:t>
            </a:r>
          </a:p>
        </p:txBody>
      </p:sp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4130</TotalTime>
  <Words>597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-apple-system</vt:lpstr>
      <vt:lpstr>Arial</vt:lpstr>
      <vt:lpstr>Calibri</vt:lpstr>
      <vt:lpstr>Calibri Light</vt:lpstr>
      <vt:lpstr>Microsoft Sans Serif</vt:lpstr>
      <vt:lpstr>Sitka Subheading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Daniel R Gamelin</cp:lastModifiedBy>
  <cp:revision>276</cp:revision>
  <cp:lastPrinted>2018-03-20T12:31:18Z</cp:lastPrinted>
  <dcterms:created xsi:type="dcterms:W3CDTF">2017-10-05T17:34:54Z</dcterms:created>
  <dcterms:modified xsi:type="dcterms:W3CDTF">2023-05-13T20:23:21Z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9b3d174c-23b2-471b-a915-ef0585a807c5</vt:lpwstr>
  </property>
  <property fmtid="{D5CDD505-2E9C-101B-9397-08002B2CF9AE}" pid="3" name="ContainsCUI">
    <vt:lpwstr>No</vt:lpwstr>
  </property>
</Properties>
</file>