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6"/>
  </p:notesMasterIdLst>
  <p:handoutMasterIdLst>
    <p:handoutMasterId r:id="rId7"/>
  </p:handoutMasterIdLst>
  <p:sldIdLst>
    <p:sldId id="388" r:id="rId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62" autoAdjust="0"/>
    <p:restoredTop sz="85714" autoAdjust="0"/>
  </p:normalViewPr>
  <p:slideViewPr>
    <p:cSldViewPr snapToGrid="0" snapToObjects="1">
      <p:cViewPr varScale="1">
        <p:scale>
          <a:sx n="109" d="100"/>
          <a:sy n="109" d="100"/>
        </p:scale>
        <p:origin x="800" y="184"/>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4/4/25</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4/4/25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0949C5-794E-6886-69FF-FB252D611DF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95F82FB-8FB5-ABBB-AC94-1B6EFA5B178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69E13B-E3F5-E642-A455-1B857C0057FA}"/>
              </a:ext>
            </a:extLst>
          </p:cNvPr>
          <p:cNvSpPr>
            <a:spLocks noGrp="1"/>
          </p:cNvSpPr>
          <p:nvPr>
            <p:ph type="body" idx="1"/>
          </p:nvPr>
        </p:nvSpPr>
        <p:spPr/>
        <p:txBody>
          <a:bodyPr/>
          <a:lstStyle/>
          <a:p>
            <a:pPr algn="just" eaLnBrk="1" hangingPunct="1"/>
            <a:r>
              <a:rPr lang="en-US" sz="1200" b="1" dirty="0">
                <a:solidFill>
                  <a:schemeClr val="tx1"/>
                </a:solidFill>
                <a:latin typeface="+mn-lt"/>
              </a:rPr>
              <a:t>What Has Been Achieved: </a:t>
            </a:r>
            <a:r>
              <a:rPr lang="en-US" sz="1800" dirty="0">
                <a:effectLst/>
                <a:latin typeface="Calibri" panose="020F0502020204030204" pitchFamily="34" charset="0"/>
                <a:ea typeface="DengXian" panose="02010600030101010101" pitchFamily="2" charset="-122"/>
                <a:cs typeface="Times New Roman" panose="02020603050405020304" pitchFamily="18" charset="0"/>
              </a:rPr>
              <a:t>Recent studies claimed the existence of nematicity within the charge density wave phase of CsV3Sb5. A follow up work further suggests a nematic quantum critical point within the superconducting dome of Ti doped CsV3Sb5. These experiments are based on an outdated differential elastoresistivity technique, which suffers from cross-symmetry contamination that leads to false nematic response. Using a combination of three different elastoresistivity techniques that eliminate contamination, we determined that there is no nematic instability in </a:t>
            </a:r>
            <a:r>
              <a:rPr lang="en-US" sz="1800" b="0" i="0" dirty="0" err="1">
                <a:solidFill>
                  <a:srgbClr val="404040"/>
                </a:solidFill>
                <a:effectLst/>
                <a:latin typeface="DeepSeek-CJK-patch"/>
              </a:rPr>
              <a:t>CsV₃Sb</a:t>
            </a:r>
            <a:r>
              <a:rPr lang="en-US" sz="1800" b="0" i="0" dirty="0">
                <a:solidFill>
                  <a:srgbClr val="404040"/>
                </a:solidFill>
                <a:effectLst/>
                <a:latin typeface="DeepSeek-CJK-patch"/>
              </a:rPr>
              <a:t>₅</a:t>
            </a:r>
            <a:r>
              <a:rPr lang="en-US" sz="1800" dirty="0">
                <a:effectLst/>
                <a:latin typeface="Calibri" panose="020F0502020204030204" pitchFamily="34" charset="0"/>
                <a:ea typeface="DengXian" panose="02010600030101010101" pitchFamily="2" charset="-122"/>
                <a:cs typeface="Times New Roman" panose="02020603050405020304" pitchFamily="18" charset="0"/>
              </a:rPr>
              <a:t>. </a:t>
            </a:r>
          </a:p>
          <a:p>
            <a:pPr algn="just" eaLnBrk="1" hangingPunct="1"/>
            <a:r>
              <a:rPr lang="en-US" sz="1200" b="1" dirty="0">
                <a:solidFill>
                  <a:schemeClr val="tx1"/>
                </a:solidFill>
                <a:latin typeface="+mn-lt"/>
              </a:rPr>
              <a:t>Importance of the Achievement: </a:t>
            </a:r>
            <a:r>
              <a:rPr lang="en-US" b="0" i="0" dirty="0" err="1">
                <a:solidFill>
                  <a:srgbClr val="404040"/>
                </a:solidFill>
                <a:effectLst/>
                <a:latin typeface="DeepSeek-CJK-patch"/>
              </a:rPr>
              <a:t>CsV₃Sb</a:t>
            </a:r>
            <a:r>
              <a:rPr lang="en-US" b="0" i="0" dirty="0">
                <a:solidFill>
                  <a:srgbClr val="404040"/>
                </a:solidFill>
                <a:effectLst/>
                <a:latin typeface="DeepSeek-CJK-patch"/>
              </a:rPr>
              <a:t>₅ is the first superconducting </a:t>
            </a:r>
            <a:r>
              <a:rPr lang="en-US" b="0" i="0" dirty="0" err="1">
                <a:solidFill>
                  <a:srgbClr val="404040"/>
                </a:solidFill>
                <a:effectLst/>
                <a:latin typeface="DeepSeek-CJK-patch"/>
              </a:rPr>
              <a:t>kagome</a:t>
            </a:r>
            <a:r>
              <a:rPr lang="en-US" b="0" i="0" dirty="0">
                <a:solidFill>
                  <a:srgbClr val="404040"/>
                </a:solidFill>
                <a:effectLst/>
                <a:latin typeface="DeepSeek-CJK-patch"/>
              </a:rPr>
              <a:t> material, offering a unique platform to explore strongly correlated topological phases due to its exotic band structure. The nature of its charge density wave and superconducting states remains highly debated. Our work resolves key questions about the symmetry of electronic order in this remarkable system.</a:t>
            </a:r>
            <a:endParaRPr lang="en-US" sz="1200" b="0" dirty="0">
              <a:latin typeface="Arial" panose="020B0604020202020204" pitchFamily="34" charset="0"/>
              <a:cs typeface="Arial" panose="020B0604020202020204" pitchFamily="34" charset="0"/>
            </a:endParaRPr>
          </a:p>
          <a:p>
            <a:pPr algn="just" eaLnBrk="1" hangingPunct="1"/>
            <a:r>
              <a:rPr lang="en-US" sz="1200" b="1" dirty="0">
                <a:solidFill>
                  <a:schemeClr val="tx1"/>
                </a:solidFill>
                <a:latin typeface="+mn-lt"/>
              </a:rPr>
              <a:t>How is the achievement related to the IRG, and how does it help it achieve its goals? </a:t>
            </a:r>
            <a:r>
              <a:rPr lang="en-US" sz="1200" dirty="0">
                <a:latin typeface="+mn-lt"/>
              </a:rPr>
              <a:t>The discovering of diverging isotropic strain response in </a:t>
            </a:r>
            <a:r>
              <a:rPr lang="en-US" b="0" i="0" dirty="0" err="1">
                <a:solidFill>
                  <a:srgbClr val="404040"/>
                </a:solidFill>
                <a:effectLst/>
                <a:latin typeface="DeepSeek-CJK-patch"/>
              </a:rPr>
              <a:t>CsV₃Sb</a:t>
            </a:r>
            <a:r>
              <a:rPr lang="en-US" b="0" i="0" dirty="0">
                <a:solidFill>
                  <a:srgbClr val="404040"/>
                </a:solidFill>
                <a:effectLst/>
                <a:latin typeface="DeepSeek-CJK-patch"/>
              </a:rPr>
              <a:t>₅</a:t>
            </a:r>
            <a:r>
              <a:rPr lang="en-US" sz="1200" dirty="0">
                <a:latin typeface="+mn-lt"/>
              </a:rPr>
              <a:t> aligns with the IRG goal of developing highly strain tunable quantum materials</a:t>
            </a:r>
            <a:r>
              <a:rPr lang="en-US" sz="1200" b="0" dirty="0">
                <a:solidFill>
                  <a:schemeClr val="tx1"/>
                </a:solidFill>
                <a:latin typeface="+mn-lt"/>
              </a:rPr>
              <a:t>. </a:t>
            </a:r>
          </a:p>
          <a:p>
            <a:pPr algn="just" eaLnBrk="1" hangingPunct="1"/>
            <a:r>
              <a:rPr lang="en-US" sz="1200" b="1" dirty="0">
                <a:solidFill>
                  <a:schemeClr val="tx1"/>
                </a:solidFill>
                <a:latin typeface="+mn-lt"/>
              </a:rPr>
              <a:t>Where the findings are published: </a:t>
            </a:r>
            <a:r>
              <a:rPr lang="en-US" dirty="0">
                <a:effectLst/>
              </a:rPr>
              <a:t>Liu, Z. </a:t>
            </a:r>
            <a:r>
              <a:rPr lang="en-US" i="1" dirty="0">
                <a:effectLst/>
              </a:rPr>
              <a:t>et al.</a:t>
            </a:r>
            <a:r>
              <a:rPr lang="en-US" dirty="0">
                <a:effectLst/>
              </a:rPr>
              <a:t> Absence of E</a:t>
            </a:r>
            <a:r>
              <a:rPr lang="en-US" baseline="-25000" dirty="0">
                <a:effectLst/>
              </a:rPr>
              <a:t>2g</a:t>
            </a:r>
            <a:r>
              <a:rPr lang="en-US" dirty="0">
                <a:effectLst/>
              </a:rPr>
              <a:t> Nematic Instability and Dominant A</a:t>
            </a:r>
            <a:r>
              <a:rPr lang="en-US" baseline="-25000" dirty="0">
                <a:effectLst/>
              </a:rPr>
              <a:t>1g</a:t>
            </a:r>
            <a:r>
              <a:rPr lang="en-US" dirty="0">
                <a:effectLst/>
              </a:rPr>
              <a:t> Response in the Kagome Metal </a:t>
            </a:r>
            <a:r>
              <a:rPr lang="en-US" b="0" i="0" dirty="0" err="1">
                <a:solidFill>
                  <a:srgbClr val="404040"/>
                </a:solidFill>
                <a:effectLst/>
                <a:latin typeface="DeepSeek-CJK-patch"/>
              </a:rPr>
              <a:t>CsV₃Sb</a:t>
            </a:r>
            <a:r>
              <a:rPr lang="en-US" b="0" i="0" dirty="0">
                <a:solidFill>
                  <a:srgbClr val="404040"/>
                </a:solidFill>
                <a:effectLst/>
                <a:latin typeface="DeepSeek-CJK-patch"/>
              </a:rPr>
              <a:t>₅</a:t>
            </a:r>
            <a:r>
              <a:rPr lang="en-US" dirty="0">
                <a:effectLst/>
              </a:rPr>
              <a:t>. </a:t>
            </a:r>
            <a:r>
              <a:rPr lang="en-US" i="1" dirty="0">
                <a:effectLst/>
              </a:rPr>
              <a:t>Phys. Rev. X</a:t>
            </a:r>
            <a:r>
              <a:rPr lang="en-US" dirty="0">
                <a:effectLst/>
              </a:rPr>
              <a:t> </a:t>
            </a:r>
            <a:r>
              <a:rPr lang="en-US" b="1" dirty="0">
                <a:effectLst/>
              </a:rPr>
              <a:t>14</a:t>
            </a:r>
            <a:r>
              <a:rPr lang="en-US" dirty="0">
                <a:effectLst/>
              </a:rPr>
              <a:t>, 031015 (2024). </a:t>
            </a:r>
            <a:r>
              <a:rPr lang="en-US" b="0" i="0" dirty="0">
                <a:solidFill>
                  <a:srgbClr val="000000"/>
                </a:solidFill>
                <a:effectLst/>
                <a:latin typeface="Noto Sans" panose="020B0502040504020204" pitchFamily="34" charset="0"/>
              </a:rPr>
              <a:t> https://doi.org/10.1103/PhysRevX.14.031015</a:t>
            </a:r>
            <a:endParaRPr lang="en-US"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222222"/>
              </a:solidFill>
              <a:effectLst/>
              <a:latin typeface="-apple-system"/>
            </a:endParaRPr>
          </a:p>
        </p:txBody>
      </p:sp>
      <p:sp>
        <p:nvSpPr>
          <p:cNvPr id="4" name="Slide Number Placeholder 3">
            <a:extLst>
              <a:ext uri="{FF2B5EF4-FFF2-40B4-BE49-F238E27FC236}">
                <a16:creationId xmlns:a16="http://schemas.microsoft.com/office/drawing/2014/main" id="{18E0AD74-AACA-59D3-285D-8FC9FB814EED}"/>
              </a:ext>
            </a:extLst>
          </p:cNvPr>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746545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4/4/25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4/4/25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4/4/25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5DF3F-B56D-9830-6DA9-AB08954A0DE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8B965B15-4974-F8A3-9FA4-D63461231281}"/>
              </a:ext>
            </a:extLst>
          </p:cNvPr>
          <p:cNvSpPr txBox="1">
            <a:spLocks/>
          </p:cNvSpPr>
          <p:nvPr/>
        </p:nvSpPr>
        <p:spPr>
          <a:xfrm>
            <a:off x="3818375" y="151087"/>
            <a:ext cx="7915267" cy="56671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000" b="1" dirty="0">
                <a:solidFill>
                  <a:srgbClr val="C00000"/>
                </a:solidFill>
                <a:latin typeface="Arial" panose="020B0604020202020204" pitchFamily="34" charset="0"/>
                <a:cs typeface="Arial" panose="020B0604020202020204" pitchFamily="34" charset="0"/>
              </a:rPr>
              <a:t>MEM-C IRG-2: Absence of E</a:t>
            </a:r>
            <a:r>
              <a:rPr lang="en-US" sz="2000" b="1" baseline="-25000" dirty="0">
                <a:solidFill>
                  <a:srgbClr val="C00000"/>
                </a:solidFill>
                <a:latin typeface="Arial" panose="020B0604020202020204" pitchFamily="34" charset="0"/>
                <a:cs typeface="Arial" panose="020B0604020202020204" pitchFamily="34" charset="0"/>
              </a:rPr>
              <a:t>2g</a:t>
            </a:r>
            <a:r>
              <a:rPr lang="en-US" sz="2000" b="1" dirty="0">
                <a:solidFill>
                  <a:srgbClr val="C00000"/>
                </a:solidFill>
                <a:latin typeface="Arial" panose="020B0604020202020204" pitchFamily="34" charset="0"/>
                <a:cs typeface="Arial" panose="020B0604020202020204" pitchFamily="34" charset="0"/>
              </a:rPr>
              <a:t> Nematic Instability and Dominant A</a:t>
            </a:r>
            <a:r>
              <a:rPr lang="en-US" sz="2000" b="1" baseline="-25000" dirty="0">
                <a:solidFill>
                  <a:srgbClr val="C00000"/>
                </a:solidFill>
                <a:latin typeface="Arial" panose="020B0604020202020204" pitchFamily="34" charset="0"/>
                <a:cs typeface="Arial" panose="020B0604020202020204" pitchFamily="34" charset="0"/>
              </a:rPr>
              <a:t>1g</a:t>
            </a:r>
            <a:r>
              <a:rPr lang="en-US" sz="2000" b="1" dirty="0">
                <a:solidFill>
                  <a:srgbClr val="C00000"/>
                </a:solidFill>
                <a:latin typeface="Arial" panose="020B0604020202020204" pitchFamily="34" charset="0"/>
                <a:cs typeface="Arial" panose="020B0604020202020204" pitchFamily="34" charset="0"/>
              </a:rPr>
              <a:t> Response in Kagome Metal CsV</a:t>
            </a:r>
            <a:r>
              <a:rPr lang="en-US" sz="2000" b="1" baseline="-25000" dirty="0">
                <a:solidFill>
                  <a:srgbClr val="C00000"/>
                </a:solidFill>
                <a:latin typeface="Arial" panose="020B0604020202020204" pitchFamily="34" charset="0"/>
                <a:cs typeface="Arial" panose="020B0604020202020204" pitchFamily="34" charset="0"/>
              </a:rPr>
              <a:t>3</a:t>
            </a:r>
            <a:r>
              <a:rPr lang="en-US" sz="2000" b="1" dirty="0">
                <a:solidFill>
                  <a:srgbClr val="C00000"/>
                </a:solidFill>
                <a:latin typeface="Arial" panose="020B0604020202020204" pitchFamily="34" charset="0"/>
                <a:cs typeface="Arial" panose="020B0604020202020204" pitchFamily="34" charset="0"/>
              </a:rPr>
              <a:t>Sb</a:t>
            </a:r>
            <a:r>
              <a:rPr lang="en-US" sz="2000" b="1" baseline="-25000" dirty="0">
                <a:solidFill>
                  <a:srgbClr val="C00000"/>
                </a:solidFill>
                <a:latin typeface="Arial" panose="020B0604020202020204" pitchFamily="34" charset="0"/>
                <a:cs typeface="Arial" panose="020B0604020202020204" pitchFamily="34" charset="0"/>
              </a:rPr>
              <a:t>5</a:t>
            </a:r>
          </a:p>
        </p:txBody>
      </p:sp>
      <p:sp>
        <p:nvSpPr>
          <p:cNvPr id="10" name="TextBox 9">
            <a:extLst>
              <a:ext uri="{FF2B5EF4-FFF2-40B4-BE49-F238E27FC236}">
                <a16:creationId xmlns:a16="http://schemas.microsoft.com/office/drawing/2014/main" id="{65FCE456-0994-712D-8961-01DC216708DB}"/>
              </a:ext>
            </a:extLst>
          </p:cNvPr>
          <p:cNvSpPr txBox="1"/>
          <p:nvPr/>
        </p:nvSpPr>
        <p:spPr>
          <a:xfrm>
            <a:off x="5874967" y="871197"/>
            <a:ext cx="6005305" cy="338554"/>
          </a:xfrm>
          <a:prstGeom prst="rect">
            <a:avLst/>
          </a:prstGeom>
          <a:noFill/>
        </p:spPr>
        <p:txBody>
          <a:bodyPr wrap="square" rtlCol="0">
            <a:spAutoFit/>
          </a:bodyPr>
          <a:lstStyle/>
          <a:p>
            <a:r>
              <a:rPr lang="en-US" sz="1600" b="1" dirty="0" err="1">
                <a:solidFill>
                  <a:srgbClr val="222222"/>
                </a:solidFill>
                <a:latin typeface="Arial" panose="020B0604020202020204" pitchFamily="34" charset="0"/>
              </a:rPr>
              <a:t>Jihui</a:t>
            </a:r>
            <a:r>
              <a:rPr lang="en-US" sz="1600" b="1" dirty="0">
                <a:solidFill>
                  <a:srgbClr val="222222"/>
                </a:solidFill>
                <a:latin typeface="Arial" panose="020B0604020202020204" pitchFamily="34" charset="0"/>
              </a:rPr>
              <a:t> Yang</a:t>
            </a:r>
            <a:r>
              <a:rPr lang="en-US" sz="1600" b="1" i="0" dirty="0">
                <a:solidFill>
                  <a:srgbClr val="222222"/>
                </a:solidFill>
                <a:effectLst/>
                <a:latin typeface="Arial" panose="020B0604020202020204" pitchFamily="34" charset="0"/>
              </a:rPr>
              <a:t>, Xiaodong Xu, Jiun-Haw Chu</a:t>
            </a:r>
          </a:p>
        </p:txBody>
      </p:sp>
      <p:sp>
        <p:nvSpPr>
          <p:cNvPr id="11" name="Text Box 28">
            <a:extLst>
              <a:ext uri="{FF2B5EF4-FFF2-40B4-BE49-F238E27FC236}">
                <a16:creationId xmlns:a16="http://schemas.microsoft.com/office/drawing/2014/main" id="{827B8163-9D17-ED3F-5570-64A283B55E5C}"/>
              </a:ext>
            </a:extLst>
          </p:cNvPr>
          <p:cNvSpPr txBox="1">
            <a:spLocks noChangeArrowheads="1"/>
          </p:cNvSpPr>
          <p:nvPr/>
        </p:nvSpPr>
        <p:spPr bwMode="auto">
          <a:xfrm>
            <a:off x="173826" y="1344986"/>
            <a:ext cx="6005305" cy="4787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algn="just">
              <a:lnSpc>
                <a:spcPct val="115000"/>
              </a:lnSpc>
              <a:spcAft>
                <a:spcPts val="800"/>
              </a:spcAft>
            </a:pPr>
            <a:r>
              <a:rPr lang="en-US" sz="1400" kern="100" dirty="0">
                <a:effectLst/>
                <a:latin typeface="Arial" panose="020B0604020202020204" pitchFamily="34" charset="0"/>
                <a:ea typeface="PMingLiU" panose="02020500000000000000" pitchFamily="18" charset="-120"/>
                <a:cs typeface="Arial" panose="020B0604020202020204" pitchFamily="34" charset="0"/>
              </a:rPr>
              <a:t>Electronic nematicity, the spontaneous breaking of crystalline rotational symmetry, has been discovered in several strongly correlated electronic systems, including high Tc superconductors. Recently, several studies have suggested that the charge density wave in the </a:t>
            </a:r>
            <a:r>
              <a:rPr lang="en-US" sz="1400" kern="100" dirty="0" err="1">
                <a:effectLst/>
                <a:latin typeface="Arial" panose="020B0604020202020204" pitchFamily="34" charset="0"/>
                <a:ea typeface="PMingLiU" panose="02020500000000000000" pitchFamily="18" charset="-120"/>
                <a:cs typeface="Arial" panose="020B0604020202020204" pitchFamily="34" charset="0"/>
              </a:rPr>
              <a:t>kagome</a:t>
            </a:r>
            <a:r>
              <a:rPr lang="en-US" sz="1400" kern="100" dirty="0">
                <a:effectLst/>
                <a:latin typeface="Arial" panose="020B0604020202020204" pitchFamily="34" charset="0"/>
                <a:ea typeface="PMingLiU" panose="02020500000000000000" pitchFamily="18" charset="-120"/>
                <a:cs typeface="Arial" panose="020B0604020202020204" pitchFamily="34" charset="0"/>
              </a:rPr>
              <a:t> superconductor </a:t>
            </a:r>
            <a:r>
              <a:rPr lang="en-US" sz="1400" dirty="0">
                <a:latin typeface="Arial" panose="020B0604020202020204" pitchFamily="34" charset="0"/>
                <a:cs typeface="Arial" panose="020B0604020202020204" pitchFamily="34" charset="0"/>
              </a:rPr>
              <a:t>CsV</a:t>
            </a:r>
            <a:r>
              <a:rPr lang="en-US" sz="1400" baseline="-25000" dirty="0">
                <a:latin typeface="Arial" panose="020B0604020202020204" pitchFamily="34" charset="0"/>
                <a:cs typeface="Arial" panose="020B0604020202020204" pitchFamily="34" charset="0"/>
              </a:rPr>
              <a:t>3</a:t>
            </a:r>
            <a:r>
              <a:rPr lang="en-US" sz="1400" dirty="0">
                <a:latin typeface="Arial" panose="020B0604020202020204" pitchFamily="34" charset="0"/>
                <a:cs typeface="Arial" panose="020B0604020202020204" pitchFamily="34" charset="0"/>
              </a:rPr>
              <a:t>Sb</a:t>
            </a:r>
            <a:r>
              <a:rPr lang="en-US" sz="1400" baseline="-25000" dirty="0">
                <a:latin typeface="Arial" panose="020B0604020202020204" pitchFamily="34" charset="0"/>
                <a:cs typeface="Arial" panose="020B0604020202020204" pitchFamily="34" charset="0"/>
              </a:rPr>
              <a:t>5</a:t>
            </a:r>
            <a:r>
              <a:rPr lang="en-US" sz="1400" kern="100" baseline="-25000" dirty="0">
                <a:latin typeface="Arial" panose="020B0604020202020204" pitchFamily="34" charset="0"/>
                <a:ea typeface="PMingLiU" panose="02020500000000000000" pitchFamily="18" charset="-120"/>
                <a:cs typeface="Arial" panose="020B0604020202020204" pitchFamily="34" charset="0"/>
              </a:rPr>
              <a:t> </a:t>
            </a:r>
            <a:r>
              <a:rPr lang="en-US" sz="1400" kern="100" dirty="0">
                <a:effectLst/>
                <a:latin typeface="Arial" panose="020B0604020202020204" pitchFamily="34" charset="0"/>
                <a:ea typeface="PMingLiU" panose="02020500000000000000" pitchFamily="18" charset="-120"/>
                <a:cs typeface="Arial" panose="020B0604020202020204" pitchFamily="34" charset="0"/>
              </a:rPr>
              <a:t>breaks rotational symmetry—an intriguing possibility, as it would be a rare example of “three-state Potts nematicity,” in which there are three possible orientations in a hexagonal lattice. Here, we report that </a:t>
            </a:r>
            <a:r>
              <a:rPr lang="en-US" sz="1400" dirty="0">
                <a:latin typeface="Arial" panose="020B0604020202020204" pitchFamily="34" charset="0"/>
                <a:cs typeface="Arial" panose="020B0604020202020204" pitchFamily="34" charset="0"/>
              </a:rPr>
              <a:t> CsV</a:t>
            </a:r>
            <a:r>
              <a:rPr lang="en-US" sz="1400" baseline="-25000" dirty="0">
                <a:latin typeface="Arial" panose="020B0604020202020204" pitchFamily="34" charset="0"/>
                <a:cs typeface="Arial" panose="020B0604020202020204" pitchFamily="34" charset="0"/>
              </a:rPr>
              <a:t>3</a:t>
            </a:r>
            <a:r>
              <a:rPr lang="en-US" sz="1400" dirty="0">
                <a:latin typeface="Arial" panose="020B0604020202020204" pitchFamily="34" charset="0"/>
                <a:cs typeface="Arial" panose="020B0604020202020204" pitchFamily="34" charset="0"/>
              </a:rPr>
              <a:t>Sb</a:t>
            </a:r>
            <a:r>
              <a:rPr lang="en-US" sz="1400" baseline="-25000" dirty="0">
                <a:latin typeface="Arial" panose="020B0604020202020204" pitchFamily="34" charset="0"/>
                <a:cs typeface="Arial" panose="020B0604020202020204" pitchFamily="34" charset="0"/>
              </a:rPr>
              <a:t>5</a:t>
            </a:r>
            <a:r>
              <a:rPr lang="en-US" sz="1400" kern="100" dirty="0">
                <a:effectLst/>
                <a:latin typeface="Arial" panose="020B0604020202020204" pitchFamily="34" charset="0"/>
                <a:ea typeface="PMingLiU" panose="02020500000000000000" pitchFamily="18" charset="-120"/>
                <a:cs typeface="Arial" panose="020B0604020202020204" pitchFamily="34" charset="0"/>
              </a:rPr>
              <a:t> is probably not nematic, but it is very sensitive to isotropic strain. To reach this conclusion, we performed comprehensive elastoresistivity measurements using three different techniques. We also performed an </a:t>
            </a:r>
            <a:r>
              <a:rPr lang="en-US" sz="1400" kern="100" dirty="0" err="1">
                <a:effectLst/>
                <a:latin typeface="Arial" panose="020B0604020202020204" pitchFamily="34" charset="0"/>
                <a:ea typeface="PMingLiU" panose="02020500000000000000" pitchFamily="18" charset="-120"/>
                <a:cs typeface="Arial" panose="020B0604020202020204" pitchFamily="34" charset="0"/>
              </a:rPr>
              <a:t>elastocaloric</a:t>
            </a:r>
            <a:r>
              <a:rPr lang="en-US" sz="1400" kern="100" dirty="0">
                <a:effectLst/>
                <a:latin typeface="Arial" panose="020B0604020202020204" pitchFamily="34" charset="0"/>
                <a:ea typeface="PMingLiU" panose="02020500000000000000" pitchFamily="18" charset="-120"/>
                <a:cs typeface="Arial" panose="020B0604020202020204" pitchFamily="34" charset="0"/>
              </a:rPr>
              <a:t> measurement that measures the change of the sample temperature due to the applied strain. Our findings suggest that </a:t>
            </a:r>
            <a:r>
              <a:rPr lang="en-US" sz="1400" dirty="0">
                <a:latin typeface="Arial" panose="020B0604020202020204" pitchFamily="34" charset="0"/>
                <a:cs typeface="Arial" panose="020B0604020202020204" pitchFamily="34" charset="0"/>
              </a:rPr>
              <a:t> CsV</a:t>
            </a:r>
            <a:r>
              <a:rPr lang="en-US" sz="1400" baseline="-25000" dirty="0">
                <a:latin typeface="Arial" panose="020B0604020202020204" pitchFamily="34" charset="0"/>
                <a:cs typeface="Arial" panose="020B0604020202020204" pitchFamily="34" charset="0"/>
              </a:rPr>
              <a:t>3</a:t>
            </a:r>
            <a:r>
              <a:rPr lang="en-US" sz="1400" dirty="0">
                <a:latin typeface="Arial" panose="020B0604020202020204" pitchFamily="34" charset="0"/>
                <a:cs typeface="Arial" panose="020B0604020202020204" pitchFamily="34" charset="0"/>
              </a:rPr>
              <a:t>Sb</a:t>
            </a:r>
            <a:r>
              <a:rPr lang="en-US" sz="1400" baseline="-25000" dirty="0">
                <a:latin typeface="Arial" panose="020B0604020202020204" pitchFamily="34" charset="0"/>
                <a:cs typeface="Arial" panose="020B0604020202020204" pitchFamily="34" charset="0"/>
              </a:rPr>
              <a:t>5</a:t>
            </a:r>
            <a:r>
              <a:rPr lang="en-US" sz="1400" kern="100" dirty="0">
                <a:effectLst/>
                <a:latin typeface="Arial" panose="020B0604020202020204" pitchFamily="34" charset="0"/>
                <a:ea typeface="PMingLiU" panose="02020500000000000000" pitchFamily="18" charset="-120"/>
                <a:cs typeface="Arial" panose="020B0604020202020204" pitchFamily="34" charset="0"/>
              </a:rPr>
              <a:t> displays a weak, temperature-independent anisotropic response. It also shows a diverging response to the in-plane isotropic component of the strain. The previously reported diverging nematic susceptibility was probably due to contamination from this response. This new picture of the symmetry-breaking states in</a:t>
            </a:r>
            <a:r>
              <a:rPr lang="en-US" sz="1400" dirty="0">
                <a:latin typeface="Arial" panose="020B0604020202020204" pitchFamily="34" charset="0"/>
                <a:cs typeface="Arial" panose="020B0604020202020204" pitchFamily="34" charset="0"/>
              </a:rPr>
              <a:t> CsV</a:t>
            </a:r>
            <a:r>
              <a:rPr lang="en-US" sz="1400" baseline="-25000" dirty="0">
                <a:latin typeface="Arial" panose="020B0604020202020204" pitchFamily="34" charset="0"/>
                <a:cs typeface="Arial" panose="020B0604020202020204" pitchFamily="34" charset="0"/>
              </a:rPr>
              <a:t>3</a:t>
            </a:r>
            <a:r>
              <a:rPr lang="en-US" sz="1400" dirty="0">
                <a:latin typeface="Arial" panose="020B0604020202020204" pitchFamily="34" charset="0"/>
                <a:cs typeface="Arial" panose="020B0604020202020204" pitchFamily="34" charset="0"/>
              </a:rPr>
              <a:t>Sb</a:t>
            </a:r>
            <a:r>
              <a:rPr lang="en-US" sz="1400" baseline="-25000" dirty="0">
                <a:latin typeface="Arial" panose="020B0604020202020204" pitchFamily="34" charset="0"/>
                <a:cs typeface="Arial" panose="020B0604020202020204" pitchFamily="34" charset="0"/>
              </a:rPr>
              <a:t>5</a:t>
            </a:r>
            <a:r>
              <a:rPr lang="en-US" sz="1400" kern="100" dirty="0">
                <a:effectLst/>
                <a:latin typeface="Arial" panose="020B0604020202020204" pitchFamily="34" charset="0"/>
                <a:ea typeface="PMingLiU" panose="02020500000000000000" pitchFamily="18" charset="-120"/>
                <a:cs typeface="Arial" panose="020B0604020202020204" pitchFamily="34" charset="0"/>
              </a:rPr>
              <a:t> provides clarity on past misconceptions and offers strong constraints on the symmetry of its charge density wave and the normal state of its superconductivity.</a:t>
            </a:r>
          </a:p>
        </p:txBody>
      </p:sp>
      <p:sp>
        <p:nvSpPr>
          <p:cNvPr id="13" name="Rectangle 37">
            <a:extLst>
              <a:ext uri="{FF2B5EF4-FFF2-40B4-BE49-F238E27FC236}">
                <a16:creationId xmlns:a16="http://schemas.microsoft.com/office/drawing/2014/main" id="{099B93C6-FE4F-466B-252B-D30EA03D35E5}"/>
              </a:ext>
            </a:extLst>
          </p:cNvPr>
          <p:cNvSpPr>
            <a:spLocks noChangeArrowheads="1"/>
          </p:cNvSpPr>
          <p:nvPr/>
        </p:nvSpPr>
        <p:spPr bwMode="auto">
          <a:xfrm>
            <a:off x="6507310" y="1498349"/>
            <a:ext cx="5461952" cy="43396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9" name="Picture 18">
            <a:extLst>
              <a:ext uri="{FF2B5EF4-FFF2-40B4-BE49-F238E27FC236}">
                <a16:creationId xmlns:a16="http://schemas.microsoft.com/office/drawing/2014/main" id="{929D8EA8-A708-AD48-7E63-B81DCA967768}"/>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60118DC1-566E-474B-A93E-8681CBB1257A}"/>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82148FFA-DCE6-6655-8B08-04390C45D86F}"/>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2" name="TextBox 1">
            <a:extLst>
              <a:ext uri="{FF2B5EF4-FFF2-40B4-BE49-F238E27FC236}">
                <a16:creationId xmlns:a16="http://schemas.microsoft.com/office/drawing/2014/main" id="{F2BE917A-94D0-B74F-4A20-20AA6C050EE6}"/>
              </a:ext>
            </a:extLst>
          </p:cNvPr>
          <p:cNvSpPr txBox="1"/>
          <p:nvPr/>
        </p:nvSpPr>
        <p:spPr>
          <a:xfrm>
            <a:off x="147781" y="212277"/>
            <a:ext cx="2666780" cy="523220"/>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U. Washington MRSEC </a:t>
            </a:r>
          </a:p>
          <a:p>
            <a:r>
              <a:rPr lang="en-US" sz="1400" b="1" dirty="0">
                <a:latin typeface="Arial" panose="020B0604020202020204" pitchFamily="34" charset="0"/>
                <a:cs typeface="Arial" panose="020B0604020202020204" pitchFamily="34" charset="0"/>
              </a:rPr>
              <a:t>DMR-2308979</a:t>
            </a:r>
          </a:p>
        </p:txBody>
      </p:sp>
      <p:sp>
        <p:nvSpPr>
          <p:cNvPr id="38" name="TextBox 37">
            <a:extLst>
              <a:ext uri="{FF2B5EF4-FFF2-40B4-BE49-F238E27FC236}">
                <a16:creationId xmlns:a16="http://schemas.microsoft.com/office/drawing/2014/main" id="{FD56EB4B-53EE-17D1-1679-8D6056740517}"/>
              </a:ext>
            </a:extLst>
          </p:cNvPr>
          <p:cNvSpPr txBox="1"/>
          <p:nvPr/>
        </p:nvSpPr>
        <p:spPr>
          <a:xfrm>
            <a:off x="6608645" y="4715937"/>
            <a:ext cx="5165376" cy="1169551"/>
          </a:xfrm>
          <a:prstGeom prst="rect">
            <a:avLst/>
          </a:prstGeom>
          <a:noFill/>
        </p:spPr>
        <p:txBody>
          <a:bodyPr wrap="square" rtlCol="0">
            <a:spAutoFit/>
          </a:bodyPr>
          <a:lstStyle/>
          <a:p>
            <a:pPr algn="just"/>
            <a:r>
              <a:rPr lang="en-US" sz="1400" dirty="0">
                <a:latin typeface="Arial" panose="020B0604020202020204" pitchFamily="34" charset="0"/>
                <a:cs typeface="Arial" panose="020B0604020202020204" pitchFamily="34" charset="0"/>
              </a:rPr>
              <a:t>(Left) Schematic of three different elastoresistivity techniques. (Right) The temperature dependence of the elastoresistivity coefficients of CsV</a:t>
            </a:r>
            <a:r>
              <a:rPr lang="en-US" sz="1400" baseline="-25000" dirty="0">
                <a:latin typeface="Arial" panose="020B0604020202020204" pitchFamily="34" charset="0"/>
                <a:cs typeface="Arial" panose="020B0604020202020204" pitchFamily="34" charset="0"/>
              </a:rPr>
              <a:t>3</a:t>
            </a:r>
            <a:r>
              <a:rPr lang="en-US" sz="1400" dirty="0">
                <a:latin typeface="Arial" panose="020B0604020202020204" pitchFamily="34" charset="0"/>
                <a:cs typeface="Arial" panose="020B0604020202020204" pitchFamily="34" charset="0"/>
              </a:rPr>
              <a:t>Sb</a:t>
            </a:r>
            <a:r>
              <a:rPr lang="en-US" sz="1400" baseline="-25000" dirty="0">
                <a:latin typeface="Arial" panose="020B0604020202020204" pitchFamily="34" charset="0"/>
                <a:cs typeface="Arial" panose="020B0604020202020204" pitchFamily="34" charset="0"/>
              </a:rPr>
              <a:t>5</a:t>
            </a:r>
            <a:r>
              <a:rPr lang="en-US" sz="1400" dirty="0">
                <a:latin typeface="Arial" panose="020B0604020202020204" pitchFamily="34" charset="0"/>
                <a:cs typeface="Arial" panose="020B0604020202020204" pitchFamily="34" charset="0"/>
              </a:rPr>
              <a:t>. The A</a:t>
            </a:r>
            <a:r>
              <a:rPr lang="en-US" sz="1400" baseline="-25000" dirty="0">
                <a:latin typeface="Arial" panose="020B0604020202020204" pitchFamily="34" charset="0"/>
                <a:cs typeface="Arial" panose="020B0604020202020204" pitchFamily="34" charset="0"/>
              </a:rPr>
              <a:t>1g</a:t>
            </a:r>
            <a:r>
              <a:rPr lang="en-US" sz="1400" dirty="0">
                <a:latin typeface="Arial" panose="020B0604020202020204" pitchFamily="34" charset="0"/>
                <a:cs typeface="Arial" panose="020B0604020202020204" pitchFamily="34" charset="0"/>
              </a:rPr>
              <a:t> isotropic coefficient shows a diverging response, whereas the E</a:t>
            </a:r>
            <a:r>
              <a:rPr lang="en-US" sz="1400" baseline="-25000" dirty="0">
                <a:latin typeface="Arial" panose="020B0604020202020204" pitchFamily="34" charset="0"/>
                <a:cs typeface="Arial" panose="020B0604020202020204" pitchFamily="34" charset="0"/>
              </a:rPr>
              <a:t>2g</a:t>
            </a:r>
            <a:r>
              <a:rPr lang="en-US" sz="1400" dirty="0">
                <a:latin typeface="Arial" panose="020B0604020202020204" pitchFamily="34" charset="0"/>
                <a:cs typeface="Arial" panose="020B0604020202020204" pitchFamily="34" charset="0"/>
              </a:rPr>
              <a:t> anisotropic coefficient shows a weak and temperature independent response.</a:t>
            </a:r>
          </a:p>
        </p:txBody>
      </p:sp>
      <p:pic>
        <p:nvPicPr>
          <p:cNvPr id="4" name="Picture 3" descr="A schematic image showing three different methods for measuring the elasticity of superconductors. &#10;A figure showing the temperature dependence of the elasticity of CsV3Sb5 for two different symmetry directions. An inset showing the kagome lattice structure.">
            <a:extLst>
              <a:ext uri="{FF2B5EF4-FFF2-40B4-BE49-F238E27FC236}">
                <a16:creationId xmlns:a16="http://schemas.microsoft.com/office/drawing/2014/main" id="{23018CDA-04B2-E3CC-879B-3CDBB7844A71}"/>
              </a:ext>
            </a:extLst>
          </p:cNvPr>
          <p:cNvPicPr>
            <a:picLocks noChangeAspect="1"/>
          </p:cNvPicPr>
          <p:nvPr/>
        </p:nvPicPr>
        <p:blipFill>
          <a:blip r:embed="rId4"/>
          <a:stretch>
            <a:fillRect/>
          </a:stretch>
        </p:blipFill>
        <p:spPr>
          <a:xfrm>
            <a:off x="6855686" y="1576879"/>
            <a:ext cx="4555104" cy="3078680"/>
          </a:xfrm>
          <a:prstGeom prst="rect">
            <a:avLst/>
          </a:prstGeom>
        </p:spPr>
      </p:pic>
    </p:spTree>
    <p:extLst>
      <p:ext uri="{BB962C8B-B14F-4D97-AF65-F5344CB8AC3E}">
        <p14:creationId xmlns:p14="http://schemas.microsoft.com/office/powerpoint/2010/main" val="13632207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fa4467d-d68f-41f6-b0b9-e607bd5314bb">
      <Terms xmlns="http://schemas.microsoft.com/office/infopath/2007/PartnerControls"/>
    </lcf76f155ced4ddcb4097134ff3c332f>
    <TaxCatchAll xmlns="ca2eef54-bd6e-4662-b563-0818946a4a6f" xsi:nil="true"/>
    <SharedWithUsers xmlns="ca2eef54-bd6e-4662-b563-0818946a4a6f">
      <UserInfo>
        <DisplayName>jhchu</DisplayName>
        <AccountId>95</AccountId>
        <AccountType/>
      </UserInfo>
      <UserInfo>
        <DisplayName>Alexandra Velian</DisplayName>
        <AccountId>169</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CC97519B48E504EAF39AE1BEAAA020A" ma:contentTypeVersion="15" ma:contentTypeDescription="Create a new document." ma:contentTypeScope="" ma:versionID="422a837d9735be42ae3364f45e84baa9">
  <xsd:schema xmlns:xsd="http://www.w3.org/2001/XMLSchema" xmlns:xs="http://www.w3.org/2001/XMLSchema" xmlns:p="http://schemas.microsoft.com/office/2006/metadata/properties" xmlns:ns2="afa4467d-d68f-41f6-b0b9-e607bd5314bb" xmlns:ns3="ca2eef54-bd6e-4662-b563-0818946a4a6f" targetNamespace="http://schemas.microsoft.com/office/2006/metadata/properties" ma:root="true" ma:fieldsID="388ad29f0591bf90404eab2a3ac263a2" ns2:_="" ns3:_="">
    <xsd:import namespace="afa4467d-d68f-41f6-b0b9-e607bd5314bb"/>
    <xsd:import namespace="ca2eef54-bd6e-4662-b563-0818946a4a6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ServiceSearchProperties" minOccurs="0"/>
                <xsd:element ref="ns3:SharedWithUsers" minOccurs="0"/>
                <xsd:element ref="ns3:SharedWithDetails"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a4467d-d68f-41f6-b0b9-e607bd5314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e20148b9-20a4-48a0-acba-ba52d68a37a3"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a2eef54-bd6e-4662-b563-0818946a4a6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66de723-d71f-4c79-b307-c99b3faf9963}" ma:internalName="TaxCatchAll" ma:showField="CatchAllData" ma:web="ca2eef54-bd6e-4662-b563-0818946a4a6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973498-7203-4D49-BFDA-BE7E382DB71A}">
  <ds:schemaRefs>
    <ds:schemaRef ds:uri="http://schemas.openxmlformats.org/package/2006/metadata/core-properties"/>
    <ds:schemaRef ds:uri="http://purl.org/dc/dcmitype/"/>
    <ds:schemaRef ds:uri="http://purl.org/dc/terms/"/>
    <ds:schemaRef ds:uri="afa4467d-d68f-41f6-b0b9-e607bd5314bb"/>
    <ds:schemaRef ds:uri="http://www.w3.org/XML/1998/namespace"/>
    <ds:schemaRef ds:uri="http://purl.org/dc/elements/1.1/"/>
    <ds:schemaRef ds:uri="http://schemas.microsoft.com/office/2006/documentManagement/types"/>
    <ds:schemaRef ds:uri="http://schemas.microsoft.com/office/infopath/2007/PartnerControls"/>
    <ds:schemaRef ds:uri="ca2eef54-bd6e-4662-b563-0818946a4a6f"/>
    <ds:schemaRef ds:uri="http://schemas.microsoft.com/office/2006/metadata/properties"/>
  </ds:schemaRefs>
</ds:datastoreItem>
</file>

<file path=customXml/itemProps2.xml><?xml version="1.0" encoding="utf-8"?>
<ds:datastoreItem xmlns:ds="http://schemas.openxmlformats.org/officeDocument/2006/customXml" ds:itemID="{4BFCA31A-3870-496F-9D84-3475661033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a4467d-d68f-41f6-b0b9-e607bd5314bb"/>
    <ds:schemaRef ds:uri="ca2eef54-bd6e-4662-b563-0818946a4a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B9AB033-7FA6-4A5A-9E08-415EA21A6C0D}">
  <ds:schemaRefs>
    <ds:schemaRef ds:uri="http://schemas.microsoft.com/sharepoint/v3/contenttype/forms"/>
  </ds:schemaRefs>
</ds:datastoreItem>
</file>

<file path=docMetadata/LabelInfo.xml><?xml version="1.0" encoding="utf-8"?>
<clbl:labelList xmlns:clbl="http://schemas.microsoft.com/office/2020/mipLabelMetadata">
  <clbl:label id="{f6b6dd5b-f02f-441a-99a0-162ac5060bd2}" enabled="0" method="" siteId="{f6b6dd5b-f02f-441a-99a0-162ac5060bd2}" removed="1"/>
</clbl:labelList>
</file>

<file path=docProps/app.xml><?xml version="1.0" encoding="utf-8"?>
<Properties xmlns="http://schemas.openxmlformats.org/officeDocument/2006/extended-properties" xmlns:vt="http://schemas.openxmlformats.org/officeDocument/2006/docPropsVTypes">
  <Template>Office Theme</Template>
  <TotalTime>4368</TotalTime>
  <Words>533</Words>
  <Application>Microsoft Macintosh PowerPoint</Application>
  <PresentationFormat>Widescreen</PresentationFormat>
  <Paragraphs>12</Paragraphs>
  <Slides>1</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vt:i4>
      </vt:variant>
    </vt:vector>
  </HeadingPairs>
  <TitlesOfParts>
    <vt:vector size="12" baseType="lpstr">
      <vt:lpstr>-apple-system</vt:lpstr>
      <vt:lpstr>Arial</vt:lpstr>
      <vt:lpstr>Calibri</vt:lpstr>
      <vt:lpstr>Calibri Light</vt:lpstr>
      <vt:lpstr>DeepSeek-CJK-patch</vt:lpstr>
      <vt:lpstr>Microsoft Sans Serif</vt:lpstr>
      <vt:lpstr>Noto Sans</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Daniel R Gamelin</cp:lastModifiedBy>
  <cp:revision>280</cp:revision>
  <cp:lastPrinted>2018-03-20T12:31:18Z</cp:lastPrinted>
  <dcterms:created xsi:type="dcterms:W3CDTF">2017-10-05T17:34:54Z</dcterms:created>
  <dcterms:modified xsi:type="dcterms:W3CDTF">2025-04-04T14:40:32Z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y fmtid="{D5CDD505-2E9C-101B-9397-08002B2CF9AE}" pid="4" name="ContentTypeId">
    <vt:lpwstr>0x0101004CC97519B48E504EAF39AE1BEAAA020A</vt:lpwstr>
  </property>
</Properties>
</file>