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E4E6E-3EC7-490F-B04F-2B3E3948D9A9}" v="15" dt="2024-05-08T20:32:57.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84354" autoAdjust="0"/>
  </p:normalViewPr>
  <p:slideViewPr>
    <p:cSldViewPr snapToGrid="0" snapToObjects="1">
      <p:cViewPr varScale="1">
        <p:scale>
          <a:sx n="107" d="100"/>
          <a:sy n="107" d="100"/>
        </p:scale>
        <p:origin x="1480" y="168"/>
      </p:cViewPr>
      <p:guideLst/>
    </p:cSldViewPr>
  </p:slideViewPr>
  <p:notesTextViewPr>
    <p:cViewPr>
      <p:scale>
        <a:sx n="125" d="100"/>
        <a:sy n="125" d="100"/>
      </p:scale>
      <p:origin x="0" y="-4608"/>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Olenyik" userId="84907cd1-9584-4f3c-ab9d-03a1ea33fcba" providerId="ADAL" clId="{33CE4E6E-3EC7-490F-B04F-2B3E3948D9A9}"/>
    <pc:docChg chg="undo redo custSel modSld">
      <pc:chgData name="Kelly Olenyik" userId="84907cd1-9584-4f3c-ab9d-03a1ea33fcba" providerId="ADAL" clId="{33CE4E6E-3EC7-490F-B04F-2B3E3948D9A9}" dt="2024-05-08T20:36:55.935" v="4626" actId="20577"/>
      <pc:docMkLst>
        <pc:docMk/>
      </pc:docMkLst>
      <pc:sldChg chg="addSp delSp modSp mod modNotesTx">
        <pc:chgData name="Kelly Olenyik" userId="84907cd1-9584-4f3c-ab9d-03a1ea33fcba" providerId="ADAL" clId="{33CE4E6E-3EC7-490F-B04F-2B3E3948D9A9}" dt="2024-05-08T20:36:55.935" v="4626" actId="20577"/>
        <pc:sldMkLst>
          <pc:docMk/>
          <pc:sldMk cId="3866026037" sldId="387"/>
        </pc:sldMkLst>
        <pc:spChg chg="add mod">
          <ac:chgData name="Kelly Olenyik" userId="84907cd1-9584-4f3c-ab9d-03a1ea33fcba" providerId="ADAL" clId="{33CE4E6E-3EC7-490F-B04F-2B3E3948D9A9}" dt="2024-05-08T20:36:35.672" v="4612" actId="20577"/>
          <ac:spMkLst>
            <pc:docMk/>
            <pc:sldMk cId="3866026037" sldId="387"/>
            <ac:spMk id="3" creationId="{7582DBBB-1826-E940-4402-6A511A68DD87}"/>
          </ac:spMkLst>
        </pc:spChg>
        <pc:spChg chg="mod">
          <ac:chgData name="Kelly Olenyik" userId="84907cd1-9584-4f3c-ab9d-03a1ea33fcba" providerId="ADAL" clId="{33CE4E6E-3EC7-490F-B04F-2B3E3948D9A9}" dt="2024-05-08T20:35:41.370" v="4599" actId="20577"/>
          <ac:spMkLst>
            <pc:docMk/>
            <pc:sldMk cId="3866026037" sldId="387"/>
            <ac:spMk id="6" creationId="{6F59F56C-CEF7-F252-EC1B-9B65C3815178}"/>
          </ac:spMkLst>
        </pc:spChg>
        <pc:spChg chg="add mod">
          <ac:chgData name="Kelly Olenyik" userId="84907cd1-9584-4f3c-ab9d-03a1ea33fcba" providerId="ADAL" clId="{33CE4E6E-3EC7-490F-B04F-2B3E3948D9A9}" dt="2024-05-08T20:30:08.300" v="3948" actId="1038"/>
          <ac:spMkLst>
            <pc:docMk/>
            <pc:sldMk cId="3866026037" sldId="387"/>
            <ac:spMk id="8" creationId="{07CD5A96-E3F6-C947-16A0-3B9C63992175}"/>
          </ac:spMkLst>
        </pc:spChg>
        <pc:spChg chg="mod">
          <ac:chgData name="Kelly Olenyik" userId="84907cd1-9584-4f3c-ab9d-03a1ea33fcba" providerId="ADAL" clId="{33CE4E6E-3EC7-490F-B04F-2B3E3948D9A9}" dt="2024-05-08T19:03:09.150" v="36" actId="20577"/>
          <ac:spMkLst>
            <pc:docMk/>
            <pc:sldMk cId="3866026037" sldId="387"/>
            <ac:spMk id="9" creationId="{7AC7D99B-1EFC-61F2-9703-F085A3591D9E}"/>
          </ac:spMkLst>
        </pc:spChg>
        <pc:spChg chg="mod">
          <ac:chgData name="Kelly Olenyik" userId="84907cd1-9584-4f3c-ab9d-03a1ea33fcba" providerId="ADAL" clId="{33CE4E6E-3EC7-490F-B04F-2B3E3948D9A9}" dt="2024-05-08T19:41:13.895" v="1970" actId="20577"/>
          <ac:spMkLst>
            <pc:docMk/>
            <pc:sldMk cId="3866026037" sldId="387"/>
            <ac:spMk id="10" creationId="{A3FA201F-7E38-222E-3666-0F5295187A8C}"/>
          </ac:spMkLst>
        </pc:spChg>
        <pc:spChg chg="mod">
          <ac:chgData name="Kelly Olenyik" userId="84907cd1-9584-4f3c-ab9d-03a1ea33fcba" providerId="ADAL" clId="{33CE4E6E-3EC7-490F-B04F-2B3E3948D9A9}" dt="2024-05-08T20:30:41.016" v="3970" actId="6549"/>
          <ac:spMkLst>
            <pc:docMk/>
            <pc:sldMk cId="3866026037" sldId="387"/>
            <ac:spMk id="11" creationId="{497B452A-7E74-750D-1BF9-14450F9B5C39}"/>
          </ac:spMkLst>
        </pc:spChg>
        <pc:spChg chg="del">
          <ac:chgData name="Kelly Olenyik" userId="84907cd1-9584-4f3c-ab9d-03a1ea33fcba" providerId="ADAL" clId="{33CE4E6E-3EC7-490F-B04F-2B3E3948D9A9}" dt="2024-05-08T19:34:01.461" v="1657" actId="478"/>
          <ac:spMkLst>
            <pc:docMk/>
            <pc:sldMk cId="3866026037" sldId="387"/>
            <ac:spMk id="12" creationId="{CE6048A3-AEC8-2F76-073A-A6282D051B35}"/>
          </ac:spMkLst>
        </pc:spChg>
        <pc:spChg chg="del">
          <ac:chgData name="Kelly Olenyik" userId="84907cd1-9584-4f3c-ab9d-03a1ea33fcba" providerId="ADAL" clId="{33CE4E6E-3EC7-490F-B04F-2B3E3948D9A9}" dt="2024-05-08T19:33:58.597" v="1656" actId="478"/>
          <ac:spMkLst>
            <pc:docMk/>
            <pc:sldMk cId="3866026037" sldId="387"/>
            <ac:spMk id="13" creationId="{42533880-C9A3-31C5-2550-1719D9FB82EC}"/>
          </ac:spMkLst>
        </pc:spChg>
        <pc:spChg chg="add mod">
          <ac:chgData name="Kelly Olenyik" userId="84907cd1-9584-4f3c-ab9d-03a1ea33fcba" providerId="ADAL" clId="{33CE4E6E-3EC7-490F-B04F-2B3E3948D9A9}" dt="2024-05-08T20:36:55.935" v="4626" actId="20577"/>
          <ac:spMkLst>
            <pc:docMk/>
            <pc:sldMk cId="3866026037" sldId="387"/>
            <ac:spMk id="14" creationId="{3FE44B90-63DD-E1BC-ABBF-DC29DEE74A90}"/>
          </ac:spMkLst>
        </pc:spChg>
        <pc:picChg chg="add mod modCrop">
          <ac:chgData name="Kelly Olenyik" userId="84907cd1-9584-4f3c-ab9d-03a1ea33fcba" providerId="ADAL" clId="{33CE4E6E-3EC7-490F-B04F-2B3E3948D9A9}" dt="2024-05-08T20:31:53.507" v="4312" actId="962"/>
          <ac:picMkLst>
            <pc:docMk/>
            <pc:sldMk cId="3866026037" sldId="387"/>
            <ac:picMk id="4" creationId="{16C64886-79D9-CD47-6DD0-29720121D54E}"/>
          </ac:picMkLst>
        </pc:picChg>
        <pc:picChg chg="add mod modCrop">
          <ac:chgData name="Kelly Olenyik" userId="84907cd1-9584-4f3c-ab9d-03a1ea33fcba" providerId="ADAL" clId="{33CE4E6E-3EC7-490F-B04F-2B3E3948D9A9}" dt="2024-05-08T20:30:08.300" v="3948" actId="1038"/>
          <ac:picMkLst>
            <pc:docMk/>
            <pc:sldMk cId="3866026037" sldId="387"/>
            <ac:picMk id="7" creationId="{AA24BC4C-57C4-38F0-E0ED-B65570181D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5/11/24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5/11/24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p>
          <a:p>
            <a:pPr marL="0" marR="0" lvl="0" indent="0">
              <a:spcBef>
                <a:spcPts val="0"/>
              </a:spcBef>
              <a:spcAft>
                <a:spcPts val="0"/>
              </a:spcAft>
              <a:buSzPts val="1000"/>
              <a:buFont typeface="Symbol" panose="05050102010706020507" pitchFamily="18" charset="2"/>
              <a:buNone/>
              <a:tabLst>
                <a:tab pos="457200" algn="l"/>
              </a:tabLst>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latin typeface="Arial" panose="020B0604020202020204" pitchFamily="34" charset="0"/>
                <a:ea typeface="Times" panose="02020603050405020304" pitchFamily="18" charset="0"/>
                <a:cs typeface="Arial" panose="020B0604020202020204" pitchFamily="34" charset="0"/>
              </a:rPr>
              <a:t>UW </a:t>
            </a:r>
            <a:r>
              <a:rPr lang="en-US" sz="1800" dirty="0" err="1">
                <a:latin typeface="Arial" panose="020B0604020202020204" pitchFamily="34" charset="0"/>
                <a:ea typeface="Times" panose="02020603050405020304" pitchFamily="18" charset="0"/>
                <a:cs typeface="Arial" panose="020B0604020202020204" pitchFamily="34" charset="0"/>
              </a:rPr>
              <a:t>ChemE</a:t>
            </a:r>
            <a:r>
              <a:rPr lang="en-US" sz="1800" dirty="0">
                <a:latin typeface="Arial" panose="020B0604020202020204" pitchFamily="34" charset="0"/>
                <a:ea typeface="Times" panose="02020603050405020304" pitchFamily="18" charset="0"/>
                <a:cs typeface="Arial" panose="020B0604020202020204" pitchFamily="34" charset="0"/>
              </a:rPr>
              <a:t> Prof</a:t>
            </a:r>
            <a:r>
              <a:rPr lang="en-US" sz="1800" b="1" dirty="0">
                <a:latin typeface="Arial" panose="020B0604020202020204" pitchFamily="34" charset="0"/>
                <a:ea typeface="Times" panose="02020603050405020304" pitchFamily="18" charset="0"/>
                <a:cs typeface="Arial" panose="020B0604020202020204" pitchFamily="34" charset="0"/>
              </a:rPr>
              <a:t>. Lilo</a:t>
            </a:r>
            <a:r>
              <a:rPr lang="en-US" sz="1800" dirty="0">
                <a:latin typeface="Arial" panose="020B0604020202020204" pitchFamily="34" charset="0"/>
                <a:ea typeface="Times" panose="02020603050405020304" pitchFamily="18" charset="0"/>
                <a:cs typeface="Arial" panose="020B0604020202020204" pitchFamily="34" charset="0"/>
              </a:rPr>
              <a:t> </a:t>
            </a:r>
            <a:r>
              <a:rPr lang="en-US" sz="1800" b="1" dirty="0">
                <a:latin typeface="Arial" panose="020B0604020202020204" pitchFamily="34" charset="0"/>
                <a:ea typeface="Times" panose="02020603050405020304" pitchFamily="18" charset="0"/>
                <a:cs typeface="Arial" panose="020B0604020202020204" pitchFamily="34" charset="0"/>
              </a:rPr>
              <a:t>Pozzo’s</a:t>
            </a:r>
            <a:r>
              <a:rPr lang="en-US" sz="1800" dirty="0">
                <a:effectLst/>
                <a:latin typeface="Arial" panose="020B0604020202020204" pitchFamily="34" charset="0"/>
                <a:ea typeface="Times" panose="02020603050405020304" pitchFamily="18" charset="0"/>
                <a:cs typeface="Arial" panose="020B0604020202020204" pitchFamily="34" charset="0"/>
              </a:rPr>
              <a:t> ‘23/’24</a:t>
            </a:r>
            <a:r>
              <a:rPr lang="en-US" sz="1800" dirty="0">
                <a:latin typeface="Arial" panose="020B0604020202020204" pitchFamily="34" charset="0"/>
                <a:ea typeface="Times" panose="02020603050405020304" pitchFamily="18" charset="0"/>
                <a:cs typeface="Arial" panose="020B0604020202020204" pitchFamily="34" charset="0"/>
              </a:rPr>
              <a:t> S</a:t>
            </a:r>
            <a:r>
              <a:rPr lang="en-US" sz="1800" dirty="0">
                <a:effectLst/>
                <a:latin typeface="Arial" panose="020B0604020202020204" pitchFamily="34" charset="0"/>
                <a:ea typeface="Times" panose="02020603050405020304" pitchFamily="18" charset="0"/>
                <a:cs typeface="Arial" panose="020B0604020202020204" pitchFamily="34" charset="0"/>
              </a:rPr>
              <a:t>eed project aims to serve the materials community by advancing AI-driven experimentation and analysis for broad adoption and acceleration of materials research. </a:t>
            </a:r>
            <a:r>
              <a:rPr lang="en-US" sz="1800" b="1" dirty="0">
                <a:effectLst/>
                <a:latin typeface="Arial" panose="020B0604020202020204" pitchFamily="34" charset="0"/>
                <a:ea typeface="Times" panose="02020603050405020304" pitchFamily="18" charset="0"/>
                <a:cs typeface="Arial" panose="020B0604020202020204" pitchFamily="34" charset="0"/>
              </a:rPr>
              <a:t>Pozzo</a:t>
            </a:r>
            <a:r>
              <a:rPr lang="en-US" sz="1800" dirty="0">
                <a:effectLst/>
                <a:latin typeface="Arial" panose="020B0604020202020204" pitchFamily="34" charset="0"/>
                <a:ea typeface="Times" panose="02020603050405020304" pitchFamily="18" charset="0"/>
                <a:cs typeface="Arial" panose="020B0604020202020204" pitchFamily="34" charset="0"/>
              </a:rPr>
              <a:t> has engaged in highly collaborative projects to advance self-driving laboratory (SDL) technologies and to help others adopt them for their own workflows. Pozzo worked with UH Human Centered Design and Engineering (HCDE) Asst. Prof. </a:t>
            </a:r>
            <a:r>
              <a:rPr lang="en-US" sz="1800" b="0" dirty="0">
                <a:effectLst/>
                <a:latin typeface="Arial" panose="020B0604020202020204" pitchFamily="34" charset="0"/>
                <a:ea typeface="Times" panose="02020603050405020304" pitchFamily="18" charset="0"/>
                <a:cs typeface="Arial" panose="020B0604020202020204" pitchFamily="34" charset="0"/>
              </a:rPr>
              <a:t>Nadya Peek </a:t>
            </a:r>
            <a:r>
              <a:rPr lang="en-US" sz="1800" dirty="0">
                <a:effectLst/>
                <a:latin typeface="Arial" panose="020B0604020202020204" pitchFamily="34" charset="0"/>
                <a:ea typeface="Times" panose="02020603050405020304" pitchFamily="18" charset="0"/>
                <a:cs typeface="Arial" panose="020B0604020202020204" pitchFamily="34" charset="0"/>
              </a:rPr>
              <a:t>to advance the creation of an essential tool library for the use of the Jubilee robotic platform in wide ranging workflows that have recently been expanded to include collaborative work with MEM-C’s PREM partners from the University of Hawai’i, particularly in the exfoliation of nano TiB</a:t>
            </a:r>
            <a:r>
              <a:rPr lang="en-US" sz="1800" baseline="-25000" dirty="0">
                <a:effectLst/>
                <a:latin typeface="Arial" panose="020B0604020202020204" pitchFamily="34" charset="0"/>
                <a:ea typeface="Times" panose="02020603050405020304" pitchFamily="18" charset="0"/>
                <a:cs typeface="Arial" panose="020B0604020202020204" pitchFamily="34" charset="0"/>
              </a:rPr>
              <a:t>2</a:t>
            </a:r>
            <a:r>
              <a:rPr lang="en-US" sz="1800" dirty="0">
                <a:effectLst/>
                <a:latin typeface="Arial" panose="020B0604020202020204" pitchFamily="34" charset="0"/>
                <a:ea typeface="Times" panose="02020603050405020304" pitchFamily="18" charset="0"/>
                <a:cs typeface="Arial" panose="020B0604020202020204" pitchFamily="34" charset="0"/>
              </a:rPr>
              <a:t> for hydrogen sorption (UH, </a:t>
            </a:r>
            <a:r>
              <a:rPr lang="en-US" sz="1800" b="0" dirty="0">
                <a:effectLst/>
                <a:latin typeface="Arial" panose="020B0604020202020204" pitchFamily="34" charset="0"/>
                <a:ea typeface="Times" panose="02020603050405020304" pitchFamily="18" charset="0"/>
                <a:cs typeface="Arial" panose="020B0604020202020204" pitchFamily="34" charset="0"/>
              </a:rPr>
              <a:t>Severa)</a:t>
            </a:r>
            <a:r>
              <a:rPr lang="en-US" sz="1800" dirty="0">
                <a:effectLst/>
                <a:latin typeface="Arial" panose="020B0604020202020204" pitchFamily="34" charset="0"/>
                <a:ea typeface="Times" panose="02020603050405020304" pitchFamily="18" charset="0"/>
                <a:cs typeface="Arial" panose="020B0604020202020204" pitchFamily="34" charset="0"/>
              </a:rPr>
              <a:t>, gas sensing tests (UH, </a:t>
            </a:r>
            <a:r>
              <a:rPr lang="en-US" sz="1800" b="0" dirty="0">
                <a:effectLst/>
                <a:latin typeface="Arial" panose="020B0604020202020204" pitchFamily="34" charset="0"/>
                <a:ea typeface="Times" panose="02020603050405020304" pitchFamily="18" charset="0"/>
                <a:cs typeface="Arial" panose="020B0604020202020204" pitchFamily="34" charset="0"/>
              </a:rPr>
              <a:t>Brown</a:t>
            </a:r>
            <a:r>
              <a:rPr lang="en-US" sz="1800" dirty="0">
                <a:effectLst/>
                <a:latin typeface="Arial" panose="020B0604020202020204" pitchFamily="34" charset="0"/>
                <a:ea typeface="Times" panose="02020603050405020304" pitchFamily="18" charset="0"/>
                <a:cs typeface="Arial" panose="020B0604020202020204" pitchFamily="34" charset="0"/>
              </a:rPr>
              <a:t>), in materials education (</a:t>
            </a:r>
            <a:r>
              <a:rPr lang="en-US" sz="1800" b="0" dirty="0">
                <a:effectLst/>
                <a:latin typeface="Arial" panose="020B0604020202020204" pitchFamily="34" charset="0"/>
                <a:ea typeface="Times" panose="02020603050405020304" pitchFamily="18" charset="0"/>
                <a:cs typeface="Arial" panose="020B0604020202020204" pitchFamily="34" charset="0"/>
              </a:rPr>
              <a:t>Brown</a:t>
            </a:r>
            <a:r>
              <a:rPr lang="en-US" sz="1800" dirty="0">
                <a:effectLst/>
                <a:latin typeface="Arial" panose="020B0604020202020204" pitchFamily="34" charset="0"/>
                <a:ea typeface="Times" panose="02020603050405020304" pitchFamily="18" charset="0"/>
                <a:cs typeface="Arial" panose="020B0604020202020204" pitchFamily="34" charset="0"/>
              </a:rPr>
              <a:t>). </a:t>
            </a:r>
            <a:r>
              <a:rPr lang="en-US" sz="1800" dirty="0">
                <a:effectLst/>
                <a:latin typeface="Calibri" panose="020F0502020204030204" pitchFamily="34" charset="0"/>
                <a:ea typeface="Times New Roman" panose="02020603050405020304" pitchFamily="18" charset="0"/>
              </a:rPr>
              <a:t>In October 2023, </a:t>
            </a:r>
            <a:r>
              <a:rPr lang="en-US" sz="1800" b="1" dirty="0">
                <a:effectLst/>
                <a:latin typeface="Calibri" panose="020F0502020204030204" pitchFamily="34" charset="0"/>
                <a:ea typeface="Times New Roman" panose="02020603050405020304" pitchFamily="18" charset="0"/>
              </a:rPr>
              <a:t>Pozzo</a:t>
            </a:r>
            <a:r>
              <a:rPr lang="en-US" sz="1800" dirty="0">
                <a:effectLst/>
                <a:latin typeface="Calibri" panose="020F0502020204030204" pitchFamily="34" charset="0"/>
                <a:ea typeface="Times New Roman" panose="02020603050405020304" pitchFamily="18" charset="0"/>
              </a:rPr>
              <a:t> and MEM-C PhD graduate student Maria Polit traveled to MEM-C’s University of Hawai’i MRE-C PREM partners to set-up a Jubilee system at </a:t>
            </a:r>
            <a:r>
              <a:rPr lang="en-US" sz="1800" b="0" dirty="0">
                <a:effectLst/>
                <a:latin typeface="Calibri" panose="020F0502020204030204" pitchFamily="34" charset="0"/>
                <a:ea typeface="Times New Roman" panose="02020603050405020304" pitchFamily="18" charset="0"/>
              </a:rPr>
              <a:t>Brown’s</a:t>
            </a:r>
            <a:r>
              <a:rPr lang="en-US" sz="1800" dirty="0">
                <a:effectLst/>
                <a:latin typeface="Calibri" panose="020F0502020204030204" pitchFamily="34" charset="0"/>
                <a:ea typeface="Times New Roman" panose="02020603050405020304" pitchFamily="18" charset="0"/>
              </a:rPr>
              <a:t> lab. Maria trained a UH undergrad student team in setting up the Jubilee platform. F</a:t>
            </a:r>
            <a:r>
              <a:rPr lang="en-US" sz="1200" dirty="0">
                <a:effectLst/>
                <a:latin typeface="Calibri" panose="020F0502020204030204" pitchFamily="34" charset="0"/>
                <a:ea typeface="Times New Roman" panose="02020603050405020304" pitchFamily="18" charset="0"/>
              </a:rPr>
              <a:t>our UH undergrad students (Jade Lopes, Garett Costa, Cecilia Abella, Michael Dodge) were trained on the Jubilee system as part of the UH ME491 course. Garett and Cecilia worked at UW last summer. Additionally,  undergrad student (Duke </a:t>
            </a:r>
            <a:r>
              <a:rPr lang="en-US" sz="1200" dirty="0" err="1">
                <a:effectLst/>
                <a:latin typeface="Calibri" panose="020F0502020204030204" pitchFamily="34" charset="0"/>
                <a:ea typeface="Times New Roman" panose="02020603050405020304" pitchFamily="18" charset="0"/>
              </a:rPr>
              <a:t>Vierra</a:t>
            </a:r>
            <a:r>
              <a:rPr lang="en-US" sz="1200" dirty="0">
                <a:effectLst/>
                <a:latin typeface="Calibri" panose="020F0502020204030204" pitchFamily="34" charset="0"/>
                <a:ea typeface="Times New Roman" panose="02020603050405020304" pitchFamily="18" charset="0"/>
              </a:rPr>
              <a:t>) is working on the system as a project in the Brown lab, UH PhD student Matthew Nakamura is mentoring all these students, and UH MS student Kaitlyn Matsunaga will also be working with system automation (Total: 5 undergrads and 2 grad students, of whom 2 identify as Native Hawaiian and 3 of whom identify as women). Additionally, during the visit, </a:t>
            </a:r>
            <a:r>
              <a:rPr lang="en-US" sz="1200" b="1" dirty="0">
                <a:effectLst/>
                <a:latin typeface="Calibri" panose="020F0502020204030204" pitchFamily="34" charset="0"/>
                <a:ea typeface="Times New Roman" panose="02020603050405020304" pitchFamily="18" charset="0"/>
              </a:rPr>
              <a:t>Pozzo</a:t>
            </a:r>
            <a:r>
              <a:rPr lang="en-US" sz="1200" b="0" dirty="0">
                <a:effectLst/>
                <a:latin typeface="Calibri" panose="020F0502020204030204" pitchFamily="34" charset="0"/>
                <a:ea typeface="Times New Roman" panose="02020603050405020304" pitchFamily="18" charset="0"/>
              </a:rPr>
              <a:t> met with UH faculty and gave a lecture.</a:t>
            </a:r>
            <a:endParaRPr lang="en-US" sz="12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SzPts val="1000"/>
              <a:buFont typeface="Symbol" panose="05050102010706020507" pitchFamily="18" charset="2"/>
              <a:buNone/>
              <a:tabLst>
                <a:tab pos="457200" algn="l"/>
              </a:tabLst>
            </a:pPr>
            <a:endParaRPr lang="en-US" sz="1200" dirty="0">
              <a:solidFill>
                <a:schemeClr val="tx1"/>
              </a:solidFill>
              <a:latin typeface="+mn-lt"/>
            </a:endParaRPr>
          </a:p>
          <a:p>
            <a:pPr marL="0" marR="0" lvl="0" indent="0">
              <a:spcBef>
                <a:spcPts val="0"/>
              </a:spcBef>
              <a:spcAft>
                <a:spcPts val="0"/>
              </a:spcAft>
              <a:buSzPts val="1000"/>
              <a:buFont typeface="Symbol" panose="05050102010706020507" pitchFamily="18" charset="2"/>
              <a:buNone/>
              <a:tabLst>
                <a:tab pos="457200" algn="l"/>
              </a:tabLst>
            </a:pPr>
            <a:r>
              <a:rPr lang="en-US" sz="1200" b="1" dirty="0">
                <a:solidFill>
                  <a:schemeClr val="tx1"/>
                </a:solidFill>
                <a:latin typeface="+mn-lt"/>
              </a:rPr>
              <a:t>Importance of the Achievement:</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800" dirty="0">
                <a:effectLst/>
                <a:latin typeface="Times New Roman" panose="02020603050405020304" pitchFamily="18" charset="0"/>
                <a:ea typeface="Times" panose="02020603050405020304" pitchFamily="18" charset="0"/>
              </a:rPr>
              <a:t>Jubilee is now recognized as a leading platform for the adoption of SDLs for materials research in universities and laboratories across the world. </a:t>
            </a:r>
            <a:r>
              <a:rPr lang="en-US" sz="1200" dirty="0">
                <a:effectLst/>
                <a:latin typeface="Calibri" panose="020F0502020204030204" pitchFamily="34" charset="0"/>
                <a:ea typeface="Times New Roman" panose="02020603050405020304" pitchFamily="18" charset="0"/>
              </a:rPr>
              <a:t>Quote from </a:t>
            </a:r>
            <a:r>
              <a:rPr lang="en-US" sz="1200" b="0" dirty="0">
                <a:effectLst/>
                <a:latin typeface="Calibri" panose="020F0502020204030204" pitchFamily="34" charset="0"/>
                <a:ea typeface="Times New Roman" panose="02020603050405020304" pitchFamily="18" charset="0"/>
              </a:rPr>
              <a:t>Brown</a:t>
            </a:r>
            <a:r>
              <a:rPr lang="en-US" sz="1200" b="1" dirty="0">
                <a:effectLst/>
                <a:latin typeface="Calibri" panose="020F0502020204030204" pitchFamily="34" charset="0"/>
                <a:ea typeface="Times New Roman" panose="02020603050405020304" pitchFamily="18" charset="0"/>
              </a:rPr>
              <a:t> </a:t>
            </a:r>
            <a:r>
              <a:rPr lang="en-US" sz="1200" b="0" dirty="0">
                <a:effectLst/>
                <a:latin typeface="Calibri" panose="020F0502020204030204" pitchFamily="34" charset="0"/>
                <a:ea typeface="Times New Roman" panose="02020603050405020304" pitchFamily="18" charset="0"/>
              </a:rPr>
              <a:t>about the visit in October 2023: “</a:t>
            </a:r>
            <a:r>
              <a:rPr lang="en-US" sz="1200" b="0" i="1" dirty="0">
                <a:effectLst/>
                <a:latin typeface="Calibri" panose="020F0502020204030204" pitchFamily="34" charset="0"/>
                <a:ea typeface="Times New Roman" panose="02020603050405020304" pitchFamily="18" charset="0"/>
              </a:rPr>
              <a:t>Seeing</a:t>
            </a:r>
            <a:r>
              <a:rPr lang="en-US" sz="1200" i="1" dirty="0">
                <a:effectLst/>
                <a:latin typeface="Calibri" panose="020F0502020204030204" pitchFamily="34" charset="0"/>
                <a:ea typeface="Times New Roman" panose="02020603050405020304" pitchFamily="18" charset="0"/>
              </a:rPr>
              <a:t> the system that Maria and Lilo brought to UH in operation helped the students better envision what was possible. Working with Maria and learning about open-source collaboration tools from Dr. Pozzo helped my graduate students envision some pathways for sharing and getting recognition for the other automated instrumentation systems that we have been working on in our group. </a:t>
            </a:r>
            <a:r>
              <a:rPr lang="en-US" sz="1800" i="1" dirty="0">
                <a:effectLst/>
                <a:latin typeface="Calibri" panose="020F0502020204030204" pitchFamily="34" charset="0"/>
                <a:ea typeface="Times New Roman" panose="02020603050405020304" pitchFamily="18" charset="0"/>
              </a:rPr>
              <a:t>I plan to continue to use it as an experimentation and teaching tool for engaging undergrads into thinking about robotics applications and process workflows. In the short term in the spring 2024semester, one of the undergrad students in my group (Duke </a:t>
            </a:r>
            <a:r>
              <a:rPr lang="en-US" sz="1800" i="1" dirty="0" err="1">
                <a:effectLst/>
                <a:latin typeface="Calibri" panose="020F0502020204030204" pitchFamily="34" charset="0"/>
                <a:ea typeface="Times New Roman" panose="02020603050405020304" pitchFamily="18" charset="0"/>
              </a:rPr>
              <a:t>Vierra</a:t>
            </a:r>
            <a:r>
              <a:rPr lang="en-US" sz="1800" i="1" dirty="0">
                <a:effectLst/>
                <a:latin typeface="Calibri" panose="020F0502020204030204" pitchFamily="34" charset="0"/>
                <a:ea typeface="Times New Roman" panose="02020603050405020304" pitchFamily="18" charset="0"/>
              </a:rPr>
              <a:t>) will be building a gripper system for use in the jubilee platform, in order to enable automation of dip coating processes.</a:t>
            </a:r>
            <a:r>
              <a:rPr lang="en-U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Aptos" panose="020B0004020202020204" pitchFamily="34" charset="0"/>
            </a:endParaRPr>
          </a:p>
          <a:p>
            <a:pPr defTabSz="914400">
              <a:defRPr sz="1400">
                <a:latin typeface="Helvetica Neue"/>
                <a:ea typeface="Helvetica Neue"/>
                <a:cs typeface="Helvetica Neue"/>
                <a:sym typeface="Helvetica Neue"/>
              </a:defRPr>
            </a:pPr>
            <a:endParaRPr lang="en-US" sz="1200" b="1"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Seed, and how does it help it achieve its goals? </a:t>
            </a:r>
          </a:p>
          <a:p>
            <a:pPr marL="0" marR="0" lvl="0" indent="0">
              <a:spcBef>
                <a:spcPts val="0"/>
              </a:spcBef>
              <a:spcAft>
                <a:spcPts val="0"/>
              </a:spcAft>
              <a:buSzPts val="1000"/>
              <a:buFont typeface="Symbol" panose="05050102010706020507" pitchFamily="18" charset="2"/>
              <a:buNone/>
              <a:tabLst>
                <a:tab pos="457200" algn="l"/>
              </a:tabLst>
            </a:pPr>
            <a:endParaRPr lang="en-US" sz="1200" dirty="0">
              <a:effectLst/>
              <a:latin typeface="Calibri" panose="020F050202020403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dirty="0">
                <a:effectLst/>
                <a:latin typeface="Times New Roman" panose="02020603050405020304" pitchFamily="18" charset="0"/>
                <a:ea typeface="Times" panose="02020603050405020304" pitchFamily="18" charset="0"/>
              </a:rPr>
              <a:t>These activities serve MEM-C’s unique AI-Core mission of elevating and accelerating the use of advanced AI and ML approaches throughout the materials community. This project is engaging MEM-C IRG investigators, current and past MEM-C seed grantees</a:t>
            </a:r>
            <a:r>
              <a:rPr lang="en-US" sz="1200" b="0" dirty="0">
                <a:effectLst/>
                <a:latin typeface="Times New Roman" panose="02020603050405020304" pitchFamily="18" charset="0"/>
                <a:ea typeface="Times" panose="02020603050405020304" pitchFamily="18" charset="0"/>
              </a:rPr>
              <a:t> (Peek), MEM-C's UH PREM partners (</a:t>
            </a:r>
            <a:r>
              <a:rPr lang="en-US" sz="1200" b="0" dirty="0" err="1">
                <a:effectLst/>
                <a:latin typeface="Times New Roman" panose="02020603050405020304" pitchFamily="18" charset="0"/>
                <a:ea typeface="Times" panose="02020603050405020304" pitchFamily="18" charset="0"/>
              </a:rPr>
              <a:t>Severa</a:t>
            </a:r>
            <a:r>
              <a:rPr lang="en-US" sz="1200" b="0" dirty="0">
                <a:effectLst/>
                <a:latin typeface="Times New Roman" panose="02020603050405020304" pitchFamily="18" charset="0"/>
                <a:ea typeface="Times" panose="02020603050405020304" pitchFamily="18" charset="0"/>
              </a:rPr>
              <a:t> and Brown), student participants. It also advances the visibility of the center as a leader in integration of AI into materials research. </a:t>
            </a:r>
            <a:r>
              <a:rPr lang="en-US" sz="1000" b="0" dirty="0">
                <a:solidFill>
                  <a:schemeClr val="tx1"/>
                </a:solidFill>
                <a:latin typeface="+mn-lt"/>
              </a:rPr>
              <a:t>Quote from Brown about the Jubilee platform built during the 2023 visit: </a:t>
            </a:r>
            <a:r>
              <a:rPr lang="en-US" sz="1200" dirty="0">
                <a:effectLst/>
                <a:latin typeface="Calibri" panose="020F0502020204030204" pitchFamily="34" charset="0"/>
                <a:ea typeface="Times New Roman" panose="02020603050405020304" pitchFamily="18" charset="0"/>
              </a:rPr>
              <a:t>“</a:t>
            </a:r>
            <a:r>
              <a:rPr lang="en-US" sz="1200" i="1" dirty="0">
                <a:effectLst/>
                <a:latin typeface="Calibri" panose="020F0502020204030204" pitchFamily="34" charset="0"/>
                <a:ea typeface="Times New Roman" panose="02020603050405020304" pitchFamily="18" charset="0"/>
              </a:rPr>
              <a:t>My group had an ongoing theme of building tools for automated data acquisition using low-cost hardware, including sensor modules we attached to quadcopter drones, automated thermal conductivity measurement, and most recently automated process control for thermodynamic property measurements. My students had also been quite skilled at creative uses for the automated mechanical test frame we have. The jubilee platform resonates and expands on our goal of data automation by providing a more explicit platform for actuation in 3D. It becomes another tool for helping students learn programming, process planning, mechanical design. Importantly, this tool, and engagement with UW, has helped us to really understand better that there are opportunities for research output in the area of research automation generally, rather than focusing on impacts in specific applications.</a:t>
            </a:r>
            <a:r>
              <a:rPr lang="en-US" sz="1200" dirty="0">
                <a:effectLst/>
                <a:latin typeface="Calibri" panose="020F0502020204030204" pitchFamily="34" charset="0"/>
                <a:ea typeface="Times New Roman" panose="02020603050405020304" pitchFamily="18" charset="0"/>
              </a:rPr>
              <a:t>”</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solidFill>
                  <a:schemeClr val="tx1"/>
                </a:solidFill>
                <a:latin typeface="+mn-lt"/>
              </a:rPr>
              <a:t>N/A</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MEM-C SEED: Expanding Data Automation Using a Jubilee Robotic Platform</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 Washington MRSEC </a:t>
            </a:r>
          </a:p>
          <a:p>
            <a:r>
              <a:rPr lang="en-US" sz="1400" b="1" dirty="0">
                <a:latin typeface="Arial" panose="020B0604020202020204" pitchFamily="34" charset="0"/>
                <a:cs typeface="Arial" panose="020B0604020202020204" pitchFamily="34" charset="0"/>
              </a:rPr>
              <a:t>DMR-2308979</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226464" y="857031"/>
            <a:ext cx="710803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Lilo Pozzo</a:t>
            </a:r>
            <a:r>
              <a:rPr lang="en-US" sz="1600" dirty="0">
                <a:latin typeface="Arial" panose="020B0604020202020204" pitchFamily="34" charset="0"/>
                <a:cs typeface="Arial" panose="020B0604020202020204" pitchFamily="34" charset="0"/>
              </a:rPr>
              <a:t>, Nadya Peek (UW), Joseph Brown (UH), Godwin </a:t>
            </a:r>
            <a:r>
              <a:rPr lang="en-US" sz="1600" dirty="0" err="1">
                <a:latin typeface="Arial" panose="020B0604020202020204" pitchFamily="34" charset="0"/>
                <a:cs typeface="Arial" panose="020B0604020202020204" pitchFamily="34" charset="0"/>
              </a:rPr>
              <a:t>Severa</a:t>
            </a:r>
            <a:r>
              <a:rPr lang="en-US" sz="1600" dirty="0">
                <a:latin typeface="Arial" panose="020B0604020202020204" pitchFamily="34" charset="0"/>
                <a:cs typeface="Arial" panose="020B0604020202020204" pitchFamily="34" charset="0"/>
              </a:rPr>
              <a:t> (UH)</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47780" y="1183710"/>
            <a:ext cx="543043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sz="1400" dirty="0">
                <a:latin typeface="Arial" panose="020B0604020202020204" pitchFamily="34" charset="0"/>
                <a:ea typeface="Times" panose="02020603050405020304" pitchFamily="18" charset="0"/>
                <a:cs typeface="Arial" panose="020B0604020202020204" pitchFamily="34" charset="0"/>
              </a:rPr>
              <a:t>UW Chemical Engineering Prof</a:t>
            </a:r>
            <a:r>
              <a:rPr lang="en-US" sz="1400" b="1" dirty="0">
                <a:latin typeface="Arial" panose="020B0604020202020204" pitchFamily="34" charset="0"/>
                <a:ea typeface="Times" panose="02020603050405020304" pitchFamily="18" charset="0"/>
                <a:cs typeface="Arial" panose="020B0604020202020204" pitchFamily="34" charset="0"/>
              </a:rPr>
              <a:t>. Lilo</a:t>
            </a:r>
            <a:r>
              <a:rPr lang="en-US" sz="1400" dirty="0">
                <a:latin typeface="Arial" panose="020B0604020202020204" pitchFamily="34" charset="0"/>
                <a:ea typeface="Times" panose="02020603050405020304" pitchFamily="18" charset="0"/>
                <a:cs typeface="Arial" panose="020B0604020202020204" pitchFamily="34" charset="0"/>
              </a:rPr>
              <a:t> </a:t>
            </a:r>
            <a:r>
              <a:rPr lang="en-US" sz="1400" b="1" dirty="0">
                <a:latin typeface="Arial" panose="020B0604020202020204" pitchFamily="34" charset="0"/>
                <a:ea typeface="Times" panose="02020603050405020304" pitchFamily="18" charset="0"/>
                <a:cs typeface="Arial" panose="020B0604020202020204" pitchFamily="34" charset="0"/>
              </a:rPr>
              <a:t>Pozzo</a:t>
            </a:r>
            <a:r>
              <a:rPr lang="en-US" sz="1400" dirty="0">
                <a:latin typeface="Arial" panose="020B0604020202020204" pitchFamily="34" charset="0"/>
                <a:ea typeface="Times" panose="02020603050405020304" pitchFamily="18" charset="0"/>
                <a:cs typeface="Arial" panose="020B0604020202020204" pitchFamily="34" charset="0"/>
              </a:rPr>
              <a:t>’s</a:t>
            </a:r>
            <a:r>
              <a:rPr lang="en-US" sz="1400" dirty="0">
                <a:effectLst/>
                <a:latin typeface="Arial" panose="020B0604020202020204" pitchFamily="34" charset="0"/>
                <a:ea typeface="Times" panose="02020603050405020304" pitchFamily="18" charset="0"/>
                <a:cs typeface="Arial" panose="020B0604020202020204" pitchFamily="34" charset="0"/>
              </a:rPr>
              <a:t> ‘23/’24</a:t>
            </a:r>
            <a:r>
              <a:rPr lang="en-US" sz="1400" dirty="0">
                <a:latin typeface="Arial" panose="020B0604020202020204" pitchFamily="34" charset="0"/>
                <a:ea typeface="Times" panose="02020603050405020304" pitchFamily="18" charset="0"/>
                <a:cs typeface="Arial" panose="020B0604020202020204" pitchFamily="34" charset="0"/>
              </a:rPr>
              <a:t> S</a:t>
            </a:r>
            <a:r>
              <a:rPr lang="en-US" sz="1400" dirty="0">
                <a:effectLst/>
                <a:latin typeface="Arial" panose="020B0604020202020204" pitchFamily="34" charset="0"/>
                <a:ea typeface="Times" panose="02020603050405020304" pitchFamily="18" charset="0"/>
                <a:cs typeface="Arial" panose="020B0604020202020204" pitchFamily="34" charset="0"/>
              </a:rPr>
              <a:t>eed project aims to serve the materials community by advancing AI-driven experimentation and analysis for broad adoption and acceleration of materials research. </a:t>
            </a:r>
            <a:r>
              <a:rPr lang="en-US" sz="1400" b="1" dirty="0">
                <a:effectLst/>
                <a:latin typeface="Arial" panose="020B0604020202020204" pitchFamily="34" charset="0"/>
                <a:ea typeface="Times" panose="02020603050405020304" pitchFamily="18" charset="0"/>
                <a:cs typeface="Arial" panose="020B0604020202020204" pitchFamily="34" charset="0"/>
              </a:rPr>
              <a:t>Pozzo</a:t>
            </a:r>
            <a:r>
              <a:rPr lang="en-US" sz="1400" dirty="0">
                <a:effectLst/>
                <a:latin typeface="Arial" panose="020B0604020202020204" pitchFamily="34" charset="0"/>
                <a:ea typeface="Times" panose="02020603050405020304" pitchFamily="18" charset="0"/>
                <a:cs typeface="Arial" panose="020B0604020202020204" pitchFamily="34" charset="0"/>
              </a:rPr>
              <a:t> has engaged in highly collaborative projects to advance self-driving laboratory (SDL) technologies and to help others adopt them for their own workflows. In this project, Pozzo worked with UW Human Centered Design and Engineering (HCDE) Asst. Prof. Nadya Peek to advance the creation of an essential tool library for employing the Jubilee robotic platform in wide ranging workflows. These efforts were further expanded to include collaborative work with MEM-C’s PREM partners from the University of Hawai’i (UH), particularly in the exfoliation of nano TiB</a:t>
            </a:r>
            <a:r>
              <a:rPr lang="en-US" sz="1400" baseline="-25000" dirty="0">
                <a:effectLst/>
                <a:latin typeface="Arial" panose="020B0604020202020204" pitchFamily="34" charset="0"/>
                <a:ea typeface="Times" panose="02020603050405020304" pitchFamily="18" charset="0"/>
                <a:cs typeface="Arial" panose="020B0604020202020204" pitchFamily="34" charset="0"/>
              </a:rPr>
              <a:t>2</a:t>
            </a:r>
            <a:r>
              <a:rPr lang="en-US" sz="1400" dirty="0">
                <a:effectLst/>
                <a:latin typeface="Arial" panose="020B0604020202020204" pitchFamily="34" charset="0"/>
                <a:ea typeface="Times" panose="02020603050405020304" pitchFamily="18" charset="0"/>
                <a:cs typeface="Arial" panose="020B0604020202020204" pitchFamily="34" charset="0"/>
              </a:rPr>
              <a:t> for hydrogen sorption (UH, Severa), gas sensing tests (UH, Brown), </a:t>
            </a:r>
            <a:r>
              <a:rPr lang="en-US" sz="1400" dirty="0">
                <a:latin typeface="Arial" panose="020B0604020202020204" pitchFamily="34" charset="0"/>
                <a:ea typeface="Times" panose="02020603050405020304" pitchFamily="18" charset="0"/>
                <a:cs typeface="Arial" panose="020B0604020202020204" pitchFamily="34" charset="0"/>
              </a:rPr>
              <a:t>and</a:t>
            </a:r>
            <a:r>
              <a:rPr lang="en-US" sz="1400" dirty="0">
                <a:effectLst/>
                <a:latin typeface="Arial" panose="020B0604020202020204" pitchFamily="34" charset="0"/>
                <a:ea typeface="Times" panose="02020603050405020304" pitchFamily="18" charset="0"/>
                <a:cs typeface="Arial" panose="020B0604020202020204" pitchFamily="34" charset="0"/>
              </a:rPr>
              <a:t> materials education (Brown). </a:t>
            </a:r>
          </a:p>
          <a:p>
            <a:pPr eaLnBrk="1" hangingPunct="1">
              <a:spcBef>
                <a:spcPts val="600"/>
              </a:spcBef>
            </a:pPr>
            <a:r>
              <a:rPr lang="en-US" sz="1400" b="1" dirty="0"/>
              <a:t>Pozzo</a:t>
            </a:r>
            <a:r>
              <a:rPr lang="en-US" sz="1400" dirty="0"/>
              <a:t> and graduate student, Maria </a:t>
            </a:r>
            <a:r>
              <a:rPr lang="en-US" sz="1400" dirty="0" err="1"/>
              <a:t>Polti</a:t>
            </a:r>
            <a:r>
              <a:rPr lang="en-US" sz="1400" dirty="0"/>
              <a:t>, traveled to UH in October 2023 to work with Brown and his students in building a Jubilee tool at UH. 7 UH students (5 undergrads, 2 grad students, of whom 2 identify as Native Hawaiian and 3 as women) were engaged in the project and have continued using the Jubilee system. Two of the participating UH students had conducted summer'23 research with MEM-C and one of the students will be at UW in Pozzo’s lab for summer'24.</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3" name="TextBox 2">
            <a:extLst>
              <a:ext uri="{FF2B5EF4-FFF2-40B4-BE49-F238E27FC236}">
                <a16:creationId xmlns:a16="http://schemas.microsoft.com/office/drawing/2014/main" id="{7582DBBB-1826-E940-4402-6A511A68DD87}"/>
              </a:ext>
            </a:extLst>
          </p:cNvPr>
          <p:cNvSpPr txBox="1"/>
          <p:nvPr/>
        </p:nvSpPr>
        <p:spPr>
          <a:xfrm>
            <a:off x="5581486" y="1488462"/>
            <a:ext cx="6300984" cy="877163"/>
          </a:xfrm>
          <a:prstGeom prst="rect">
            <a:avLst/>
          </a:prstGeom>
          <a:solidFill>
            <a:schemeClr val="tx1"/>
          </a:solidFill>
          <a:ln>
            <a:noFill/>
          </a:ln>
        </p:spPr>
        <p:txBody>
          <a:bodyPr wrap="square">
            <a:spAutoFit/>
          </a:bodyPr>
          <a:lstStyle/>
          <a:p>
            <a:pPr eaLnBrk="1" hangingPunct="1"/>
            <a:r>
              <a:rPr lang="en-US" sz="1700" i="1" dirty="0">
                <a:solidFill>
                  <a:schemeClr val="bg1"/>
                </a:solidFill>
              </a:rPr>
              <a:t>Lilo’s vision of automation for research acceleration, and open-source hardware as a pathway towards global equity in research activity is compelling and resonates broadly.</a:t>
            </a:r>
            <a:r>
              <a:rPr lang="en-US" sz="1700" dirty="0">
                <a:solidFill>
                  <a:schemeClr val="bg1"/>
                </a:solidFill>
              </a:rPr>
              <a:t>—</a:t>
            </a:r>
            <a:r>
              <a:rPr lang="en-US" sz="1700" b="1" dirty="0">
                <a:solidFill>
                  <a:schemeClr val="bg1"/>
                </a:solidFill>
              </a:rPr>
              <a:t>Prof. Joseph Brown, UH</a:t>
            </a:r>
          </a:p>
        </p:txBody>
      </p:sp>
      <p:pic>
        <p:nvPicPr>
          <p:cNvPr id="4" name="Jubilee_Color_Match_Demo" descr="An overview perspective of the Jubilee automation system with a robotic arm in the middle of four groups of test tubes and bins.">
            <a:hlinkClick r:id="" action="ppaction://media"/>
            <a:extLst>
              <a:ext uri="{FF2B5EF4-FFF2-40B4-BE49-F238E27FC236}">
                <a16:creationId xmlns:a16="http://schemas.microsoft.com/office/drawing/2014/main" id="{16C64886-79D9-CD47-6DD0-29720121D54E}"/>
              </a:ext>
            </a:extLst>
          </p:cNvPr>
          <p:cNvPicPr>
            <a:picLocks noChangeAspect="1"/>
          </p:cNvPicPr>
          <p:nvPr/>
        </p:nvPicPr>
        <p:blipFill rotWithShape="1">
          <a:blip r:embed="rId4"/>
          <a:srcRect l="9042" t="9851" r="6715" b="12691"/>
          <a:stretch/>
        </p:blipFill>
        <p:spPr>
          <a:xfrm>
            <a:off x="5618520" y="2395425"/>
            <a:ext cx="2328005" cy="2140389"/>
          </a:xfrm>
          <a:prstGeom prst="rect">
            <a:avLst/>
          </a:prstGeom>
          <a:ln>
            <a:solidFill>
              <a:schemeClr val="tx1"/>
            </a:solidFill>
          </a:ln>
        </p:spPr>
      </p:pic>
      <p:pic>
        <p:nvPicPr>
          <p:cNvPr id="7" name="Picture 6" descr="A group of UW and UH students working in a laboratory at the University of Hawaii on the Jubilee automation system.">
            <a:extLst>
              <a:ext uri="{FF2B5EF4-FFF2-40B4-BE49-F238E27FC236}">
                <a16:creationId xmlns:a16="http://schemas.microsoft.com/office/drawing/2014/main" id="{AA24BC4C-57C4-38F0-E0ED-B65570181DC6}"/>
              </a:ext>
            </a:extLst>
          </p:cNvPr>
          <p:cNvPicPr>
            <a:picLocks noChangeAspect="1"/>
          </p:cNvPicPr>
          <p:nvPr/>
        </p:nvPicPr>
        <p:blipFill rotWithShape="1">
          <a:blip r:embed="rId5"/>
          <a:srcRect l="2869" t="32362" r="4694" b="6836"/>
          <a:stretch/>
        </p:blipFill>
        <p:spPr>
          <a:xfrm>
            <a:off x="7990741" y="2397784"/>
            <a:ext cx="3854907" cy="2128318"/>
          </a:xfrm>
          <a:prstGeom prst="rect">
            <a:avLst/>
          </a:prstGeom>
          <a:ln>
            <a:solidFill>
              <a:schemeClr val="tx1"/>
            </a:solidFill>
          </a:ln>
        </p:spPr>
      </p:pic>
      <p:sp>
        <p:nvSpPr>
          <p:cNvPr id="8" name="Rectangle 7">
            <a:extLst>
              <a:ext uri="{FF2B5EF4-FFF2-40B4-BE49-F238E27FC236}">
                <a16:creationId xmlns:a16="http://schemas.microsoft.com/office/drawing/2014/main" id="{07CD5A96-E3F6-C947-16A0-3B9C63992175}"/>
              </a:ext>
            </a:extLst>
          </p:cNvPr>
          <p:cNvSpPr/>
          <p:nvPr/>
        </p:nvSpPr>
        <p:spPr>
          <a:xfrm>
            <a:off x="5581486" y="1488462"/>
            <a:ext cx="6300984" cy="449457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FE44B90-63DD-E1BC-ABBF-DC29DEE74A90}"/>
              </a:ext>
            </a:extLst>
          </p:cNvPr>
          <p:cNvSpPr txBox="1"/>
          <p:nvPr/>
        </p:nvSpPr>
        <p:spPr>
          <a:xfrm>
            <a:off x="5622122" y="4610501"/>
            <a:ext cx="6223526" cy="1600438"/>
          </a:xfrm>
          <a:prstGeom prst="rect">
            <a:avLst/>
          </a:prstGeom>
          <a:noFill/>
        </p:spPr>
        <p:txBody>
          <a:bodyPr wrap="square" rtlCol="0">
            <a:spAutoFit/>
          </a:bodyPr>
          <a:lstStyle/>
          <a:p>
            <a:r>
              <a:rPr lang="en-US" sz="1400" b="1" i="1" dirty="0">
                <a:effectLst/>
                <a:latin typeface="Times" panose="02020603050405020304" pitchFamily="18" charset="0"/>
                <a:ea typeface="Times" panose="02020603050405020304" pitchFamily="18" charset="0"/>
                <a:cs typeface="Times New Roman" panose="02020603050405020304" pitchFamily="18" charset="0"/>
              </a:rPr>
              <a:t>(left) </a:t>
            </a:r>
            <a:r>
              <a:rPr lang="en-US" sz="1400" i="1" dirty="0">
                <a:effectLst/>
                <a:latin typeface="Times" panose="02020603050405020304" pitchFamily="18" charset="0"/>
                <a:ea typeface="Times" panose="02020603050405020304" pitchFamily="18" charset="0"/>
                <a:cs typeface="Times New Roman" panose="02020603050405020304" pitchFamily="18" charset="0"/>
              </a:rPr>
              <a:t>Self-driving laboratory collaboratively developed by </a:t>
            </a:r>
            <a:r>
              <a:rPr lang="en-US" sz="1400" b="1" i="1" dirty="0">
                <a:effectLst/>
                <a:latin typeface="Times" panose="02020603050405020304" pitchFamily="18" charset="0"/>
                <a:ea typeface="Times" panose="02020603050405020304" pitchFamily="18" charset="0"/>
                <a:cs typeface="Times New Roman" panose="02020603050405020304" pitchFamily="18" charset="0"/>
              </a:rPr>
              <a:t>Pozzo</a:t>
            </a:r>
            <a:r>
              <a:rPr lang="en-US" sz="1400" i="1" dirty="0">
                <a:effectLst/>
                <a:latin typeface="Times" panose="02020603050405020304" pitchFamily="18" charset="0"/>
                <a:ea typeface="Times" panose="02020603050405020304" pitchFamily="18" charset="0"/>
                <a:cs typeface="Times New Roman" panose="02020603050405020304" pitchFamily="18" charset="0"/>
              </a:rPr>
              <a:t> and Peek based on the open-sourced Jubilee platform. Jubilee systems have been developed to demonstrate AI-driven algorithms for the synthesis of </a:t>
            </a:r>
            <a:r>
              <a:rPr lang="en-US" sz="1400" i="1" dirty="0" err="1">
                <a:effectLst/>
                <a:latin typeface="Times" panose="02020603050405020304" pitchFamily="18" charset="0"/>
                <a:ea typeface="Times" panose="02020603050405020304" pitchFamily="18" charset="0"/>
                <a:cs typeface="Times New Roman" panose="02020603050405020304" pitchFamily="18" charset="0"/>
              </a:rPr>
              <a:t>CdSe</a:t>
            </a:r>
            <a:r>
              <a:rPr lang="en-US" sz="1400" i="1" dirty="0">
                <a:effectLst/>
                <a:latin typeface="Times" panose="02020603050405020304" pitchFamily="18" charset="0"/>
                <a:ea typeface="Times" panose="02020603050405020304" pitchFamily="18" charset="0"/>
                <a:cs typeface="Times New Roman" panose="02020603050405020304" pitchFamily="18" charset="0"/>
              </a:rPr>
              <a:t>, TiB</a:t>
            </a:r>
            <a:r>
              <a:rPr lang="en-US" sz="1400" i="1" baseline="-25000" dirty="0">
                <a:effectLst/>
                <a:latin typeface="Times" panose="02020603050405020304" pitchFamily="18" charset="0"/>
                <a:ea typeface="Times" panose="02020603050405020304" pitchFamily="18" charset="0"/>
                <a:cs typeface="Times New Roman" panose="02020603050405020304" pitchFamily="18" charset="0"/>
              </a:rPr>
              <a:t>2 </a:t>
            </a:r>
            <a:r>
              <a:rPr lang="en-US" sz="1400" i="1" dirty="0">
                <a:effectLst/>
                <a:latin typeface="Times" panose="02020603050405020304" pitchFamily="18" charset="0"/>
                <a:ea typeface="Times" panose="02020603050405020304" pitchFamily="18" charset="0"/>
                <a:cs typeface="Times New Roman" panose="02020603050405020304" pitchFamily="18" charset="0"/>
              </a:rPr>
              <a:t>(</a:t>
            </a:r>
            <a:r>
              <a:rPr lang="en-US" sz="1400" i="1" dirty="0" err="1">
                <a:effectLst/>
                <a:latin typeface="Times" panose="02020603050405020304" pitchFamily="18" charset="0"/>
                <a:ea typeface="Times" panose="02020603050405020304" pitchFamily="18" charset="0"/>
                <a:cs typeface="Times New Roman" panose="02020603050405020304" pitchFamily="18" charset="0"/>
              </a:rPr>
              <a:t>Severa</a:t>
            </a:r>
            <a:r>
              <a:rPr lang="en-US" sz="1400" i="1" dirty="0">
                <a:effectLst/>
                <a:latin typeface="Times" panose="02020603050405020304" pitchFamily="18" charset="0"/>
                <a:ea typeface="Times" panose="02020603050405020304" pitchFamily="18" charset="0"/>
                <a:cs typeface="Times New Roman" panose="02020603050405020304" pitchFamily="18" charset="0"/>
              </a:rPr>
              <a:t>), and other nanocrystals and in self-driving color-matching demonstrations (Brown). </a:t>
            </a:r>
            <a:endParaRPr lang="en-US" sz="1400" i="1" dirty="0">
              <a:latin typeface="Times" panose="02020603050405020304" pitchFamily="18" charset="0"/>
              <a:ea typeface="Times" panose="02020603050405020304" pitchFamily="18" charset="0"/>
              <a:cs typeface="Times New Roman" panose="02020603050405020304" pitchFamily="18" charset="0"/>
            </a:endParaRPr>
          </a:p>
          <a:p>
            <a:r>
              <a:rPr lang="en-US" sz="1400" b="1" i="1" dirty="0">
                <a:effectLst/>
                <a:latin typeface="Times" panose="02020603050405020304" pitchFamily="18" charset="0"/>
                <a:ea typeface="Times" panose="02020603050405020304" pitchFamily="18" charset="0"/>
                <a:cs typeface="Times New Roman" panose="02020603050405020304" pitchFamily="18" charset="0"/>
              </a:rPr>
              <a:t>(right)</a:t>
            </a:r>
            <a:r>
              <a:rPr lang="en-US" sz="1400" i="1" dirty="0">
                <a:effectLst/>
                <a:latin typeface="Times" panose="02020603050405020304" pitchFamily="18" charset="0"/>
                <a:ea typeface="Times" panose="02020603050405020304" pitchFamily="18" charset="0"/>
                <a:cs typeface="Times New Roman" panose="02020603050405020304" pitchFamily="18" charset="0"/>
              </a:rPr>
              <a:t> </a:t>
            </a:r>
            <a:r>
              <a:rPr lang="en-US" sz="1400" i="1" dirty="0">
                <a:latin typeface="Times" panose="02020603050405020304" pitchFamily="18" charset="0"/>
                <a:ea typeface="Times" panose="02020603050405020304" pitchFamily="18" charset="0"/>
                <a:cs typeface="Times New Roman" panose="02020603050405020304" pitchFamily="18" charset="0"/>
              </a:rPr>
              <a:t>In</a:t>
            </a:r>
            <a:r>
              <a:rPr lang="en-US" sz="1400" i="1" dirty="0">
                <a:effectLst/>
                <a:latin typeface="Times" panose="02020603050405020304" pitchFamily="18" charset="0"/>
                <a:ea typeface="Times" panose="02020603050405020304" pitchFamily="18" charset="0"/>
                <a:cs typeface="Times New Roman" panose="02020603050405020304" pitchFamily="18" charset="0"/>
              </a:rPr>
              <a:t> Brown’s lab at UH in October 2023, M</a:t>
            </a:r>
            <a:r>
              <a:rPr lang="en-US" sz="1400" i="1" dirty="0">
                <a:latin typeface="Times" panose="02020603050405020304" pitchFamily="18" charset="0"/>
                <a:ea typeface="Times" panose="02020603050405020304" pitchFamily="18" charset="0"/>
                <a:cs typeface="Times New Roman" panose="02020603050405020304" pitchFamily="18" charset="0"/>
              </a:rPr>
              <a:t>EM-C PhD student </a:t>
            </a:r>
            <a:r>
              <a:rPr lang="en-US" sz="1400" i="1" dirty="0" err="1">
                <a:latin typeface="Times" panose="02020603050405020304" pitchFamily="18" charset="0"/>
                <a:ea typeface="Times" panose="02020603050405020304" pitchFamily="18" charset="0"/>
                <a:cs typeface="Times New Roman" panose="02020603050405020304" pitchFamily="18" charset="0"/>
              </a:rPr>
              <a:t>Polti</a:t>
            </a:r>
            <a:r>
              <a:rPr lang="en-US" sz="1400" i="1" dirty="0">
                <a:latin typeface="Times" panose="02020603050405020304" pitchFamily="18" charset="0"/>
                <a:ea typeface="Times" panose="02020603050405020304" pitchFamily="18" charset="0"/>
                <a:cs typeface="Times New Roman" panose="02020603050405020304" pitchFamily="18" charset="0"/>
              </a:rPr>
              <a:t> trains UH students Costa, Abella, and Dodge in the Jubilee system setup.</a:t>
            </a:r>
            <a:endParaRPr lang="en-US" sz="1400" b="1" i="1" dirty="0">
              <a:effectLst/>
              <a:latin typeface="Times" panose="02020603050405020304" pitchFamily="18" charset="0"/>
              <a:ea typeface="Times" panose="02020603050405020304" pitchFamily="18" charset="0"/>
              <a:cs typeface="Times New Roman" panose="02020603050405020304" pitchFamily="18" charset="0"/>
            </a:endParaRPr>
          </a:p>
          <a:p>
            <a:endParaRPr lang="en-US" sz="1400" b="1" i="1" dirty="0"/>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C97519B48E504EAF39AE1BEAAA020A" ma:contentTypeVersion="15" ma:contentTypeDescription="Create a new document." ma:contentTypeScope="" ma:versionID="422a837d9735be42ae3364f45e84baa9">
  <xsd:schema xmlns:xsd="http://www.w3.org/2001/XMLSchema" xmlns:xs="http://www.w3.org/2001/XMLSchema" xmlns:p="http://schemas.microsoft.com/office/2006/metadata/properties" xmlns:ns2="afa4467d-d68f-41f6-b0b9-e607bd5314bb" xmlns:ns3="ca2eef54-bd6e-4662-b563-0818946a4a6f" targetNamespace="http://schemas.microsoft.com/office/2006/metadata/properties" ma:root="true" ma:fieldsID="388ad29f0591bf90404eab2a3ac263a2" ns2:_="" ns3:_="">
    <xsd:import namespace="afa4467d-d68f-41f6-b0b9-e607bd5314bb"/>
    <xsd:import namespace="ca2eef54-bd6e-4662-b563-0818946a4a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SearchProperties"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467d-d68f-41f6-b0b9-e607bd531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eef54-bd6e-4662-b563-0818946a4a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66de723-d71f-4c79-b307-c99b3faf9963}" ma:internalName="TaxCatchAll" ma:showField="CatchAllData" ma:web="ca2eef54-bd6e-4662-b563-0818946a4a6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a4467d-d68f-41f6-b0b9-e607bd5314bb">
      <Terms xmlns="http://schemas.microsoft.com/office/infopath/2007/PartnerControls"/>
    </lcf76f155ced4ddcb4097134ff3c332f>
    <TaxCatchAll xmlns="ca2eef54-bd6e-4662-b563-0818946a4a6f" xsi:nil="true"/>
  </documentManagement>
</p:properties>
</file>

<file path=customXml/itemProps1.xml><?xml version="1.0" encoding="utf-8"?>
<ds:datastoreItem xmlns:ds="http://schemas.openxmlformats.org/officeDocument/2006/customXml" ds:itemID="{89609FC5-6560-4193-AFEA-F1616C637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467d-d68f-41f6-b0b9-e607bd5314bb"/>
    <ds:schemaRef ds:uri="ca2eef54-bd6e-4662-b563-0818946a4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CC81FB-6F2C-4C23-B45E-41EBDEF09910}">
  <ds:schemaRefs>
    <ds:schemaRef ds:uri="http://schemas.microsoft.com/sharepoint/v3/contenttype/forms"/>
  </ds:schemaRefs>
</ds:datastoreItem>
</file>

<file path=customXml/itemProps3.xml><?xml version="1.0" encoding="utf-8"?>
<ds:datastoreItem xmlns:ds="http://schemas.openxmlformats.org/officeDocument/2006/customXml" ds:itemID="{3AF44950-F750-4424-B342-4E09CC4A801A}">
  <ds:schemaRefs>
    <ds:schemaRef ds:uri="http://schemas.microsoft.com/office/2006/metadata/properties"/>
    <ds:schemaRef ds:uri="http://schemas.microsoft.com/office/infopath/2007/PartnerControls"/>
    <ds:schemaRef ds:uri="afa4467d-d68f-41f6-b0b9-e607bd5314bb"/>
    <ds:schemaRef ds:uri="ca2eef54-bd6e-4662-b563-0818946a4a6f"/>
  </ds:schemaRefs>
</ds:datastoreItem>
</file>

<file path=docProps/app.xml><?xml version="1.0" encoding="utf-8"?>
<Properties xmlns="http://schemas.openxmlformats.org/officeDocument/2006/extended-properties" xmlns:vt="http://schemas.openxmlformats.org/officeDocument/2006/docPropsVTypes">
  <Template>Office Theme</Template>
  <TotalTime>3132</TotalTime>
  <Words>1139</Words>
  <Application>Microsoft Macintosh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Microsoft Sans Serif</vt:lpstr>
      <vt:lpstr>Sitka Subheading</vt:lpstr>
      <vt:lpstr>Symbol</vt:lpstr>
      <vt:lpstr>Times</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Daniel R Gamelin</cp:lastModifiedBy>
  <cp:revision>274</cp:revision>
  <cp:lastPrinted>2018-03-20T12:31:18Z</cp:lastPrinted>
  <dcterms:created xsi:type="dcterms:W3CDTF">2017-10-05T17:34:54Z</dcterms:created>
  <dcterms:modified xsi:type="dcterms:W3CDTF">2024-05-12T00:13:23Z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0x0101004CC97519B48E504EAF39AE1BEAAA020A</vt:lpwstr>
  </property>
</Properties>
</file>