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9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Generating Accelerating Light with </a:t>
            </a:r>
            <a:r>
              <a:rPr lang="en-US" sz="1800" b="1" dirty="0" err="1" smtClean="0">
                <a:solidFill>
                  <a:schemeClr val="tx1"/>
                </a:solidFill>
              </a:rPr>
              <a:t>Metasurfaces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University of Michigan (U-M) and Purdue University (P-U)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54584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Materials Research Science and Engineering Center 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DMR 1120923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7200" y="1724523"/>
            <a:ext cx="3892550" cy="444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Finely patterned surfaces, known </a:t>
            </a:r>
            <a:r>
              <a:rPr lang="en-US" sz="1400" dirty="0"/>
              <a:t>as </a:t>
            </a:r>
            <a:r>
              <a:rPr lang="en-US" sz="1400" dirty="0" err="1" smtClean="0"/>
              <a:t>metasurfaces</a:t>
            </a:r>
            <a:r>
              <a:rPr lang="en-US" sz="1400" dirty="0" smtClean="0"/>
              <a:t>, </a:t>
            </a:r>
            <a:r>
              <a:rPr lang="en-US" sz="1400" dirty="0"/>
              <a:t>can control </a:t>
            </a:r>
            <a:r>
              <a:rPr lang="en-US" sz="1400" dirty="0" smtClean="0"/>
              <a:t>light with unprecedented ability. Unlike traditional optical elements, </a:t>
            </a:r>
            <a:r>
              <a:rPr lang="en-US" sz="1400" dirty="0" err="1" smtClean="0"/>
              <a:t>metasurfaces</a:t>
            </a:r>
            <a:r>
              <a:rPr lang="en-US" sz="1400" dirty="0" smtClean="0"/>
              <a:t> derive their optical properties </a:t>
            </a:r>
            <a:r>
              <a:rPr lang="en-US" sz="1400" dirty="0"/>
              <a:t>from their subwavelength texture rather than </a:t>
            </a:r>
            <a:r>
              <a:rPr lang="en-US" sz="1400" dirty="0" smtClean="0"/>
              <a:t>their shape.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n-US" sz="1400" dirty="0"/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In this work, a </a:t>
            </a:r>
            <a:r>
              <a:rPr lang="en-US" sz="1400" dirty="0" err="1" smtClean="0"/>
              <a:t>metasurface</a:t>
            </a:r>
            <a:r>
              <a:rPr lang="en-US" sz="1400" dirty="0" smtClean="0"/>
              <a:t> was designed </a:t>
            </a:r>
            <a:r>
              <a:rPr lang="en-US" sz="1400" dirty="0"/>
              <a:t>and </a:t>
            </a:r>
            <a:r>
              <a:rPr lang="en-US" sz="1400" dirty="0" smtClean="0"/>
              <a:t>fabricated that </a:t>
            </a:r>
            <a:r>
              <a:rPr lang="en-US" sz="1400" dirty="0"/>
              <a:t>accelerates light along a </a:t>
            </a:r>
            <a:r>
              <a:rPr lang="en-US" sz="1400" dirty="0" smtClean="0"/>
              <a:t>circular arc. The curved beam was experimentally </a:t>
            </a:r>
            <a:r>
              <a:rPr lang="en-US" sz="1400" dirty="0" err="1" smtClean="0"/>
              <a:t>demonstated</a:t>
            </a:r>
            <a:r>
              <a:rPr lang="en-US" sz="1400" dirty="0" smtClean="0"/>
              <a:t> and imaged. This flat-optics  (</a:t>
            </a:r>
            <a:r>
              <a:rPr lang="en-US" sz="1400" dirty="0" err="1" smtClean="0"/>
              <a:t>metasurface</a:t>
            </a:r>
            <a:r>
              <a:rPr lang="en-US" sz="1400" dirty="0" smtClean="0"/>
              <a:t>) approach </a:t>
            </a:r>
            <a:r>
              <a:rPr lang="en-US" sz="1400" dirty="0"/>
              <a:t>allows for simple integration of accelerating light into photonic devices, thus opening new opportunities for the advanced manipulation of </a:t>
            </a:r>
            <a:r>
              <a:rPr lang="en-US" sz="1400" dirty="0" smtClean="0"/>
              <a:t>light, and light-matter interaction.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n-US" sz="1400" dirty="0"/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/>
              <a:t>The </a:t>
            </a:r>
            <a:r>
              <a:rPr lang="en-US" sz="1400" dirty="0" err="1" smtClean="0"/>
              <a:t>metasurface</a:t>
            </a:r>
            <a:r>
              <a:rPr lang="en-US" sz="1400" dirty="0" smtClean="0"/>
              <a:t>, </a:t>
            </a:r>
            <a:r>
              <a:rPr lang="en-US" sz="1400" dirty="0" smtClean="0">
                <a:cs typeface="Arial" charset="0"/>
              </a:rPr>
              <a:t>consisting </a:t>
            </a:r>
            <a:r>
              <a:rPr lang="en-US" sz="1400" dirty="0">
                <a:cs typeface="Arial" charset="0"/>
              </a:rPr>
              <a:t>of </a:t>
            </a:r>
            <a:r>
              <a:rPr lang="en-US" sz="1400" dirty="0" err="1">
                <a:cs typeface="Arial" charset="0"/>
              </a:rPr>
              <a:t>plasmonic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nanoantennas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(shown </a:t>
            </a:r>
            <a:r>
              <a:rPr lang="en-US" sz="1400" dirty="0">
                <a:cs typeface="Arial" charset="0"/>
              </a:rPr>
              <a:t>in the </a:t>
            </a:r>
            <a:r>
              <a:rPr lang="en-US" sz="1400" dirty="0" smtClean="0">
                <a:cs typeface="Arial" charset="0"/>
              </a:rPr>
              <a:t>inset), </a:t>
            </a:r>
            <a:r>
              <a:rPr lang="en-US" sz="1400" dirty="0">
                <a:cs typeface="Arial" charset="0"/>
              </a:rPr>
              <a:t>was fabricated onto a glass substrate and illuminated by ultrafast laser pulses. The trajectory of the accelerating beam was imaged </a:t>
            </a:r>
            <a:r>
              <a:rPr lang="en-US" sz="1400" dirty="0" smtClean="0">
                <a:cs typeface="Arial" charset="0"/>
              </a:rPr>
              <a:t>with two </a:t>
            </a:r>
            <a:r>
              <a:rPr lang="en-US" sz="1400" dirty="0">
                <a:cs typeface="Arial" charset="0"/>
              </a:rPr>
              <a:t>lenses and a CCD.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n-US" sz="1400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2016</a:t>
            </a:r>
            <a:endParaRPr lang="en-US" sz="1200" b="1" dirty="0">
              <a:solidFill>
                <a:srgbClr val="002060"/>
              </a:solidFill>
            </a:endParaRPr>
          </a:p>
        </p:txBody>
      </p:sp>
      <p:grpSp>
        <p:nvGrpSpPr>
          <p:cNvPr id="13" name="Group 12" descr="Experimental set-up used to illuminate the developed metasurface and image the resulting accelerating beam." title="Set up used to experimentally demonstrate accelerating beams."/>
          <p:cNvGrpSpPr>
            <a:grpSpLocks noChangeAspect="1"/>
          </p:cNvGrpSpPr>
          <p:nvPr/>
        </p:nvGrpSpPr>
        <p:grpSpPr>
          <a:xfrm>
            <a:off x="4905506" y="1843055"/>
            <a:ext cx="3600188" cy="3291840"/>
            <a:chOff x="838199" y="1653484"/>
            <a:chExt cx="2757009" cy="25208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1653484"/>
              <a:ext cx="2757009" cy="19279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66" y="3282777"/>
              <a:ext cx="1314667" cy="891583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1323866" y="2438400"/>
              <a:ext cx="657334" cy="844377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2438400"/>
              <a:ext cx="657333" cy="844377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626711" y="5158528"/>
            <a:ext cx="417341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200" dirty="0"/>
              <a:t>M. Henstridge</a:t>
            </a:r>
            <a:r>
              <a:rPr lang="en-US" sz="1200" baseline="30000" dirty="0"/>
              <a:t>1</a:t>
            </a:r>
            <a:r>
              <a:rPr lang="en-US" sz="1200" dirty="0"/>
              <a:t>, C. Pfeiffer</a:t>
            </a:r>
            <a:r>
              <a:rPr lang="en-US" sz="1200" baseline="30000" dirty="0"/>
              <a:t>2</a:t>
            </a:r>
            <a:r>
              <a:rPr lang="en-US" sz="1200" dirty="0"/>
              <a:t>, D. Wang</a:t>
            </a:r>
            <a:r>
              <a:rPr lang="en-US" sz="1200" baseline="30000" dirty="0"/>
              <a:t>3</a:t>
            </a:r>
            <a:r>
              <a:rPr lang="en-US" sz="1200" dirty="0"/>
              <a:t>, A. Boltasseva</a:t>
            </a:r>
            <a:r>
              <a:rPr lang="en-US" sz="1200" baseline="30000" dirty="0"/>
              <a:t>3</a:t>
            </a:r>
            <a:r>
              <a:rPr lang="en-US" sz="1200" dirty="0"/>
              <a:t>, </a:t>
            </a:r>
            <a:r>
              <a:rPr lang="en-US" sz="1200" dirty="0" smtClean="0"/>
              <a:t>    V</a:t>
            </a:r>
            <a:r>
              <a:rPr lang="en-US" sz="1200" dirty="0"/>
              <a:t>. Shalaev</a:t>
            </a:r>
            <a:r>
              <a:rPr lang="en-US" sz="1200" baseline="30000" dirty="0"/>
              <a:t>3</a:t>
            </a:r>
            <a:r>
              <a:rPr lang="en-US" sz="1200" dirty="0"/>
              <a:t>, A. Grbic</a:t>
            </a:r>
            <a:r>
              <a:rPr lang="en-US" sz="1200" baseline="30000" dirty="0"/>
              <a:t>2</a:t>
            </a:r>
            <a:r>
              <a:rPr lang="en-US" sz="1200" dirty="0"/>
              <a:t>, and R. </a:t>
            </a:r>
            <a:r>
              <a:rPr lang="en-US" sz="1200" dirty="0" smtClean="0"/>
              <a:t>Merlin</a:t>
            </a:r>
            <a:r>
              <a:rPr lang="en-US" sz="1200" baseline="30000" dirty="0" smtClean="0"/>
              <a:t>1</a:t>
            </a:r>
          </a:p>
          <a:p>
            <a:pPr algn="ctr">
              <a:spcBef>
                <a:spcPct val="10000"/>
              </a:spcBef>
            </a:pPr>
            <a:r>
              <a:rPr lang="en-US" sz="1200" baseline="30000" dirty="0"/>
              <a:t>1</a:t>
            </a:r>
            <a:r>
              <a:rPr lang="en-US" sz="1200" dirty="0"/>
              <a:t>Department of Physics, </a:t>
            </a:r>
            <a:r>
              <a:rPr lang="en-US" sz="1200" dirty="0" smtClean="0"/>
              <a:t>U-M, 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Department </a:t>
            </a:r>
            <a:r>
              <a:rPr lang="en-US" sz="1200" dirty="0"/>
              <a:t>of </a:t>
            </a:r>
            <a:r>
              <a:rPr lang="en-US" sz="1200" dirty="0" smtClean="0"/>
              <a:t>EECS, U-M</a:t>
            </a:r>
            <a:endParaRPr lang="en-US" sz="1200" dirty="0"/>
          </a:p>
          <a:p>
            <a:pPr algn="ctr">
              <a:spcBef>
                <a:spcPct val="10000"/>
              </a:spcBef>
            </a:pPr>
            <a:r>
              <a:rPr lang="en-US" sz="1200" baseline="30000" dirty="0"/>
              <a:t>3</a:t>
            </a:r>
            <a:r>
              <a:rPr lang="en-US" sz="1200" dirty="0"/>
              <a:t>School of </a:t>
            </a:r>
            <a:r>
              <a:rPr lang="en-US" sz="1200" dirty="0" smtClean="0"/>
              <a:t>ECE, and </a:t>
            </a:r>
            <a:r>
              <a:rPr lang="en-US" sz="1200" dirty="0" err="1" smtClean="0"/>
              <a:t>Birck</a:t>
            </a:r>
            <a:r>
              <a:rPr lang="en-US" sz="1200" dirty="0" smtClean="0"/>
              <a:t> Nanotechnology Center, P-U.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Generating Accelerating Light with </a:t>
            </a:r>
            <a:r>
              <a:rPr lang="en-US" sz="1800" b="1" dirty="0" err="1" smtClean="0">
                <a:solidFill>
                  <a:schemeClr val="tx1"/>
                </a:solidFill>
              </a:rPr>
              <a:t>Metasurfaces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University of Michigan (U-M) and Purdue University (P-U)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2016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3668" y="1637161"/>
            <a:ext cx="352936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400" dirty="0" smtClean="0"/>
              <a:t>This past year, the team demonstrated accelerating beams at near-infrared wavelengths in a glass substrate.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 smtClean="0"/>
              <a:t>Next, the team plans to generate </a:t>
            </a:r>
            <a:r>
              <a:rPr lang="en-US" sz="1400" dirty="0"/>
              <a:t>accelerating beams </a:t>
            </a:r>
            <a:r>
              <a:rPr lang="en-US" sz="1400" dirty="0" smtClean="0"/>
              <a:t>in nonlinear </a:t>
            </a:r>
            <a:r>
              <a:rPr lang="en-US" sz="1400" dirty="0"/>
              <a:t>crystals. </a:t>
            </a:r>
            <a:endParaRPr lang="en-US" sz="1400" dirty="0" smtClean="0"/>
          </a:p>
          <a:p>
            <a:pPr algn="just"/>
            <a:r>
              <a:rPr lang="en-US" sz="1400" dirty="0" smtClean="0"/>
              <a:t>The intent is to experimentally demonstrate synchrotron radiation at THz frequencies from radiation from an optical </a:t>
            </a:r>
            <a:r>
              <a:rPr lang="en-US" sz="1400" dirty="0"/>
              <a:t>pulse </a:t>
            </a:r>
            <a:r>
              <a:rPr lang="en-US" sz="1400" dirty="0" smtClean="0"/>
              <a:t>propagating </a:t>
            </a:r>
            <a:r>
              <a:rPr lang="en-US" sz="1400" dirty="0"/>
              <a:t>along a circular trajectory in a nonlinear </a:t>
            </a:r>
            <a:r>
              <a:rPr lang="en-US" sz="1400" dirty="0" smtClean="0"/>
              <a:t>crystal.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 smtClean="0"/>
              <a:t>The work promises a </a:t>
            </a:r>
            <a:r>
              <a:rPr lang="en-US" sz="1400" dirty="0"/>
              <a:t>fundamentally new paradigm for generating THz radiation. </a:t>
            </a:r>
          </a:p>
          <a:p>
            <a:pPr algn="just" eaLnBrk="1" hangingPunct="1"/>
            <a:endParaRPr lang="en-US" sz="1600" dirty="0"/>
          </a:p>
          <a:p>
            <a:pPr eaLnBrk="1" hangingPunct="1"/>
            <a:endParaRPr lang="en-US" sz="10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82047" y="1679738"/>
            <a:ext cx="4161901" cy="4278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 descr="Experimental (a) and theoretical (b) accelerating beams generated by the metasurface in a glass substrate. The radius of curvature is 400 µm.&#10;" title="Theoretical and experimental accelerating beams"/>
          <p:cNvSpPr txBox="1">
            <a:spLocks noChangeArrowheads="1"/>
          </p:cNvSpPr>
          <p:nvPr/>
        </p:nvSpPr>
        <p:spPr bwMode="auto">
          <a:xfrm>
            <a:off x="4636372" y="5149405"/>
            <a:ext cx="41619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cs typeface="Arial" charset="0"/>
              </a:rPr>
              <a:t>Experimental (</a:t>
            </a:r>
            <a:r>
              <a:rPr lang="en-US" sz="1200" dirty="0">
                <a:cs typeface="Arial" charset="0"/>
              </a:rPr>
              <a:t>a</a:t>
            </a:r>
            <a:r>
              <a:rPr lang="en-US" sz="1200" dirty="0" smtClean="0">
                <a:cs typeface="Arial" charset="0"/>
              </a:rPr>
              <a:t>) and theoretical (b) accelerating beams generated by the </a:t>
            </a:r>
            <a:r>
              <a:rPr lang="en-US" sz="1200" dirty="0" err="1" smtClean="0">
                <a:cs typeface="Arial" charset="0"/>
              </a:rPr>
              <a:t>metasurface</a:t>
            </a:r>
            <a:r>
              <a:rPr lang="en-US" sz="1200" dirty="0" smtClean="0">
                <a:cs typeface="Arial" charset="0"/>
              </a:rPr>
              <a:t> in a glass substrate. The radius of curvature is 400 µm.</a:t>
            </a:r>
            <a:endParaRPr lang="en-US" sz="1200" dirty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-183" r="14285" b="52711"/>
          <a:stretch/>
        </p:blipFill>
        <p:spPr>
          <a:xfrm>
            <a:off x="5486995" y="1720500"/>
            <a:ext cx="2664821" cy="31089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254584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Materials Research Science and Engineering Center 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DMR 1120923</a:t>
            </a:r>
          </a:p>
        </p:txBody>
      </p: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12508</TotalTime>
  <Words>333</Words>
  <Application>Microsoft Macintosh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News Gothic MT</vt:lpstr>
      <vt:lpstr>Wingdings 2</vt:lpstr>
      <vt:lpstr>Arial</vt:lpstr>
      <vt:lpstr>Breeze</vt:lpstr>
      <vt:lpstr>Generating Accelerating Light with Metasurfaces</vt:lpstr>
      <vt:lpstr>Generating Accelerating Light with Metasurfaces</vt:lpstr>
    </vt:vector>
  </TitlesOfParts>
  <Manager/>
  <Company/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26</cp:revision>
  <cp:lastPrinted>2016-08-01T15:14:13Z</cp:lastPrinted>
  <dcterms:created xsi:type="dcterms:W3CDTF">2016-07-19T18:16:54Z</dcterms:created>
  <dcterms:modified xsi:type="dcterms:W3CDTF">2017-07-12T17:01:14Z</dcterms:modified>
  <cp:category/>
</cp:coreProperties>
</file>