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87845" autoAdjust="0"/>
  </p:normalViewPr>
  <p:slideViewPr>
    <p:cSldViewPr snapToGrid="0" snapToObjects="1">
      <p:cViewPr varScale="1">
        <p:scale>
          <a:sx n="167" d="100"/>
          <a:sy n="167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5135E-FCB0-47F7-8CFA-C4AC3F409876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A27C-81C3-4462-AF29-A5BEA3D6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develop substrates capable of enhancing</a:t>
            </a:r>
            <a:r>
              <a:rPr lang="en-US" baseline="0" dirty="0" smtClean="0"/>
              <a:t> excitation and emission of ultraviolet (UV) </a:t>
            </a:r>
            <a:r>
              <a:rPr lang="en-US" dirty="0" smtClean="0"/>
              <a:t>chromophores, </a:t>
            </a:r>
            <a:r>
              <a:rPr lang="en-US" smtClean="0"/>
              <a:t>by electro-polishing</a:t>
            </a:r>
            <a:r>
              <a:rPr lang="en-US" baseline="0" smtClean="0"/>
              <a:t> </a:t>
            </a:r>
            <a:r>
              <a:rPr lang="en-US" baseline="0" dirty="0" smtClean="0"/>
              <a:t>aluminum to produce a </a:t>
            </a:r>
            <a:r>
              <a:rPr lang="en-US" dirty="0" smtClean="0"/>
              <a:t>nanostructured surface. The resulting material has nanometer-scale surface features (see atomic force microscopy results) that enhance</a:t>
            </a:r>
            <a:r>
              <a:rPr lang="en-US" baseline="0" dirty="0" smtClean="0"/>
              <a:t> electric fields of incident and emitted UV radiation through local surface </a:t>
            </a:r>
            <a:r>
              <a:rPr lang="en-US" baseline="0" dirty="0" err="1" smtClean="0"/>
              <a:t>plasmons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influence of these surfaces on the absorption and emission of UV light was tested by measuring the response of a polycyclic aromatic hydrocarbon (pyrene) on the </a:t>
            </a:r>
            <a:r>
              <a:rPr lang="en-US" dirty="0" smtClean="0"/>
              <a:t>aluminum surface. Because</a:t>
            </a:r>
            <a:r>
              <a:rPr lang="en-US" baseline="0" dirty="0" smtClean="0"/>
              <a:t> the electropolished aluminum has a thin oxide layer on its surface, a control experiment and comparison is carried out on </a:t>
            </a:r>
            <a:r>
              <a:rPr lang="en-US" dirty="0" smtClean="0"/>
              <a:t>sapphire,</a:t>
            </a:r>
            <a:r>
              <a:rPr lang="en-US" baseline="0" dirty="0" smtClean="0"/>
              <a:t> which is pure </a:t>
            </a:r>
            <a:r>
              <a:rPr lang="en-US" dirty="0" smtClean="0"/>
              <a:t>aluminum oxide</a:t>
            </a:r>
            <a:r>
              <a:rPr lang="en-US" baseline="0" dirty="0" smtClean="0"/>
              <a:t> and has the same </a:t>
            </a:r>
            <a:r>
              <a:rPr lang="en-US" dirty="0" smtClean="0"/>
              <a:t>surface chemistry.</a:t>
            </a:r>
            <a:r>
              <a:rPr lang="en-US" baseline="0" dirty="0" smtClean="0"/>
              <a:t> Both nanostructured a</a:t>
            </a:r>
            <a:r>
              <a:rPr lang="en-US" dirty="0" smtClean="0"/>
              <a:t>luminum (oxide) and sapphire surfaces were functionalized with alkyl chains using </a:t>
            </a:r>
            <a:r>
              <a:rPr lang="en-US" dirty="0" err="1" smtClean="0"/>
              <a:t>octadecyl-phosphonic</a:t>
            </a:r>
            <a:r>
              <a:rPr lang="en-US" baseline="0" dirty="0" smtClean="0"/>
              <a:t> acid, to produce a hydrophobic boundary layer that can attract pyrene from aqueous solutions to deposit on the two surfaces. Wash-off experiments confirm that the concentrations of pyrene on the two surfaces are equivalent, corresponding to a fraction of a m</a:t>
            </a:r>
            <a:r>
              <a:rPr lang="en-US" dirty="0" smtClean="0"/>
              <a:t>onolayer coverage. </a:t>
            </a:r>
          </a:p>
          <a:p>
            <a:endParaRPr lang="en-US" dirty="0" smtClean="0"/>
          </a:p>
          <a:p>
            <a:r>
              <a:rPr lang="en-US" dirty="0" smtClean="0"/>
              <a:t>From these experiments, we observe a 30-fold enhancement of both the reflectance change (absorption</a:t>
            </a:r>
            <a:r>
              <a:rPr lang="en-US" baseline="0" dirty="0" smtClean="0"/>
              <a:t> of radiation) </a:t>
            </a:r>
            <a:r>
              <a:rPr lang="en-US" dirty="0" smtClean="0"/>
              <a:t>and fluorescence, from the </a:t>
            </a:r>
            <a:r>
              <a:rPr lang="en-US" dirty="0" err="1" smtClean="0"/>
              <a:t>submonolayer</a:t>
            </a:r>
            <a:r>
              <a:rPr lang="en-US" dirty="0" smtClean="0"/>
              <a:t> population of pyrene on nanostructured</a:t>
            </a:r>
            <a:r>
              <a:rPr lang="en-US" baseline="0" dirty="0" smtClean="0"/>
              <a:t> </a:t>
            </a:r>
            <a:r>
              <a:rPr lang="en-US" dirty="0" smtClean="0"/>
              <a:t>aluminum compared to a sapphire surface. Because the enhancements</a:t>
            </a:r>
            <a:r>
              <a:rPr lang="en-US" baseline="0" dirty="0" smtClean="0"/>
              <a:t> are comparable for absorption and emission, t</a:t>
            </a:r>
            <a:r>
              <a:rPr lang="en-US" dirty="0" smtClean="0"/>
              <a:t>hese results indicate that the fluorescence</a:t>
            </a:r>
            <a:r>
              <a:rPr lang="en-US" baseline="0" dirty="0" smtClean="0"/>
              <a:t> </a:t>
            </a:r>
            <a:r>
              <a:rPr lang="en-US" dirty="0" smtClean="0"/>
              <a:t>enhancement</a:t>
            </a:r>
            <a:r>
              <a:rPr lang="en-US" baseline="0" dirty="0" smtClean="0"/>
              <a:t> on nanostructured aluminum arises </a:t>
            </a:r>
            <a:r>
              <a:rPr lang="en-US" dirty="0" smtClean="0"/>
              <a:t>primarily through enhanced excitation rather than enhanced</a:t>
            </a:r>
            <a:r>
              <a:rPr lang="en-US" baseline="0" dirty="0" smtClean="0"/>
              <a:t> </a:t>
            </a:r>
            <a:r>
              <a:rPr lang="en-US" dirty="0" smtClean="0"/>
              <a:t>emission.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A27C-81C3-4462-AF29-A5BEA3D69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w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Surface-Enhanced Fluorescence of </a:t>
            </a:r>
            <a:r>
              <a:rPr lang="en-US" sz="1800" b="1" dirty="0">
                <a:solidFill>
                  <a:schemeClr val="tx1"/>
                </a:solidFill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</a:rPr>
              <a:t>yrene on Nanostructured Aluminum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Danielle </a:t>
            </a:r>
            <a:r>
              <a:rPr lang="en-US" sz="1200" b="1" dirty="0" err="1" smtClean="0">
                <a:solidFill>
                  <a:schemeClr val="bg1"/>
                </a:solidFill>
              </a:rPr>
              <a:t>Montanari</a:t>
            </a:r>
            <a:r>
              <a:rPr lang="en-US" sz="1200" b="1" dirty="0" smtClean="0">
                <a:solidFill>
                  <a:schemeClr val="bg1"/>
                </a:solidFill>
              </a:rPr>
              <a:t>, Joel Harris, Steve Blair; University of Utah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54586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MRSEC at the University of Utah;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DMR 1121252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52400" y="1493392"/>
            <a:ext cx="3987800" cy="47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400" b="1" dirty="0" smtClean="0"/>
              <a:t>Objective</a:t>
            </a:r>
            <a:r>
              <a:rPr lang="en-US" sz="1400" dirty="0" smtClean="0"/>
              <a:t>: To generate enhanced absorption and emission of light in the ultraviolet (UV) region by structuring an aluminum by electrolysis (passing electrical current for polishing by controlled corrosion). </a:t>
            </a:r>
            <a:endParaRPr lang="en-US" sz="1400" dirty="0"/>
          </a:p>
          <a:p>
            <a:pPr algn="just" eaLnBrk="1" hangingPunct="1">
              <a:spcAft>
                <a:spcPts val="600"/>
              </a:spcAft>
            </a:pPr>
            <a:r>
              <a:rPr lang="en-US" sz="1400" b="1" dirty="0" smtClean="0"/>
              <a:t>Approach</a:t>
            </a:r>
            <a:r>
              <a:rPr lang="en-US" sz="1400" dirty="0" smtClean="0"/>
              <a:t>: </a:t>
            </a:r>
            <a:r>
              <a:rPr lang="en-US" sz="1400" dirty="0" err="1" smtClean="0"/>
              <a:t>Benchtop</a:t>
            </a:r>
            <a:r>
              <a:rPr lang="en-US" sz="1400" dirty="0" smtClean="0"/>
              <a:t> electro-polishing is used to produce aluminum with nanoscale roughness, which can enhance the UV absorption and emission by molecules on its metal surface. The aluminum is treated with a surfactant which attracts polycyclic aromatic hydrocarbon (PAH) compounds from water to the aluminum surface. </a:t>
            </a:r>
            <a:endParaRPr lang="en-US" sz="1400" dirty="0"/>
          </a:p>
          <a:p>
            <a:pPr algn="just" eaLnBrk="1" hangingPunct="1">
              <a:spcAft>
                <a:spcPts val="600"/>
              </a:spcAft>
            </a:pPr>
            <a:r>
              <a:rPr lang="en-US" sz="1400" b="1" dirty="0" smtClean="0"/>
              <a:t>Results and Significance</a:t>
            </a:r>
            <a:r>
              <a:rPr lang="en-US" sz="1400" dirty="0" smtClean="0"/>
              <a:t>: Both the absorption and emission of ultraviolet light by pyrene (PAH compound) are enhanced </a:t>
            </a:r>
            <a:r>
              <a:rPr lang="en-US" sz="1400" i="1" dirty="0" smtClean="0"/>
              <a:t>by more than 30-fold</a:t>
            </a:r>
            <a:r>
              <a:rPr lang="en-US" sz="1400" dirty="0" smtClean="0"/>
              <a:t> on nanostructured aluminum, compared to an equivalent control sample on sapphire (aluminum oxide). Such surfaces are </a:t>
            </a:r>
            <a:r>
              <a:rPr lang="en-US" sz="1400" dirty="0" smtClean="0"/>
              <a:t>shown </a:t>
            </a:r>
            <a:r>
              <a:rPr lang="en-US" sz="1400" smtClean="0"/>
              <a:t>to be important </a:t>
            </a:r>
            <a:r>
              <a:rPr lang="en-US" sz="1400" dirty="0" smtClean="0"/>
              <a:t>for sensitive environmental sensing of various molecular compounds. </a:t>
            </a:r>
            <a:endParaRPr lang="en-US" sz="10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140200" y="1592413"/>
            <a:ext cx="4923412" cy="4512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Object 2" descr="Fluorescence spectra of 0.7 monolayer of pyrene on electropolished aluminum vs sapphire from 340 to 500 nm, showing an enhancement of approximately 30-fold total fluorescence on the aluminum surface." title="Plot of fluorescence spectr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804438"/>
              </p:ext>
            </p:extLst>
          </p:nvPr>
        </p:nvGraphicFramePr>
        <p:xfrm>
          <a:off x="6395762" y="3465012"/>
          <a:ext cx="2353363" cy="202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Graph" r:id="rId4" imgW="3901320" imgH="2935800" progId="Origin50.Graph">
                  <p:embed/>
                </p:oleObj>
              </mc:Choice>
              <mc:Fallback>
                <p:oleObj name="Graph" r:id="rId4" imgW="3901320" imgH="29358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762" y="3465012"/>
                        <a:ext cx="2353363" cy="2027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ne minus the reflectance of a 0.7 monolayer of pyrene on aluminum vs sapphire from 200 to 400 nm, showing an approximately 30-fold enhanced absorbance on aluminum." title="Plot of reflection spectr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01048"/>
              </p:ext>
            </p:extLst>
          </p:nvPr>
        </p:nvGraphicFramePr>
        <p:xfrm>
          <a:off x="4137420" y="3465011"/>
          <a:ext cx="2405652" cy="202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Graph" r:id="rId6" imgW="3901320" imgH="2935800" progId="Origin50.Graph">
                  <p:embed/>
                </p:oleObj>
              </mc:Choice>
              <mc:Fallback>
                <p:oleObj name="Graph" r:id="rId6" imgW="3901320" imgH="29358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7420" y="3465011"/>
                        <a:ext cx="2405652" cy="2023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 descr="Histogram of surface roughness measured by atomic force microscopy, showing an average of approximately 1.4 nm roughness. Below the histogram is a 3D rendering of a representative AFM image." title="Aluminum roughnes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2"/>
          <a:stretch/>
        </p:blipFill>
        <p:spPr bwMode="auto">
          <a:xfrm>
            <a:off x="6874930" y="1819092"/>
            <a:ext cx="2087927" cy="8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1639" y="2818680"/>
            <a:ext cx="230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Arial"/>
                <a:cs typeface="Arial"/>
              </a:rPr>
              <a:t>3-D image of features on electro-polished aluminum. The maximum roughness is 1/50,000</a:t>
            </a:r>
            <a:r>
              <a:rPr lang="en-US" sz="900" baseline="30000" dirty="0" smtClean="0">
                <a:latin typeface="Arial"/>
                <a:cs typeface="Arial"/>
              </a:rPr>
              <a:t>th</a:t>
            </a:r>
            <a:r>
              <a:rPr lang="en-US" sz="900" dirty="0" smtClean="0">
                <a:latin typeface="Arial"/>
                <a:cs typeface="Arial"/>
              </a:rPr>
              <a:t> the thickness of typical human hair.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8742" y="5608177"/>
            <a:ext cx="2374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Emission of UV light by pyrene on electro-polished aluminum (black) vs. sapphire (red).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0201" y="5596792"/>
            <a:ext cx="22555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Absorption of UV light by pyrene on electro-polished  aluminum (black) versus sapphire (red).</a:t>
            </a:r>
            <a:endParaRPr lang="en-US" sz="900" dirty="0">
              <a:latin typeface="Arial"/>
              <a:cs typeface="Arial"/>
            </a:endParaRPr>
          </a:p>
        </p:txBody>
      </p:sp>
      <p:grpSp>
        <p:nvGrpSpPr>
          <p:cNvPr id="23" name="Group 22" descr="This figure show two images of an aluminum sample from before and after electro-polishing" title="Images of Aluminum Before and After Electro-polishing"/>
          <p:cNvGrpSpPr/>
          <p:nvPr/>
        </p:nvGrpSpPr>
        <p:grpSpPr>
          <a:xfrm>
            <a:off x="4226984" y="1820331"/>
            <a:ext cx="2537911" cy="1145493"/>
            <a:chOff x="4226984" y="1820331"/>
            <a:chExt cx="2537911" cy="1145493"/>
          </a:xfrm>
        </p:grpSpPr>
        <p:pic>
          <p:nvPicPr>
            <p:cNvPr id="16" name="Picture 2" descr="Two photographs of aluminum surfaces, one showing a smoky grey surface before aluminum is electropolished, followed by an arrow with the word &quot;electropolish&quot; above it, pointing toward a photo of a mirror-like aluminum substrate that has been electropolished." title="Pictures of sampl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984" y="1820331"/>
              <a:ext cx="2537911" cy="1145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5107385" y="2417011"/>
              <a:ext cx="784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42560" y="2153619"/>
              <a:ext cx="9243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Electro-polish</a:t>
              </a:r>
              <a:endParaRPr lang="en-US" sz="900" dirty="0"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26983" y="2977498"/>
            <a:ext cx="2537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Images of raw aluminum prior to polishing (left) compared with electropolished aluminum (right).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982931" y="3947105"/>
            <a:ext cx="0" cy="1026704"/>
          </a:xfrm>
          <a:prstGeom prst="straightConnector1">
            <a:avLst/>
          </a:prstGeom>
          <a:ln w="12700" cmpd="sng">
            <a:solidFill>
              <a:srgbClr val="CC0000"/>
            </a:solidFill>
            <a:headEnd type="none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368585" y="4053578"/>
            <a:ext cx="6652" cy="1065956"/>
          </a:xfrm>
          <a:prstGeom prst="straightConnector1">
            <a:avLst/>
          </a:prstGeom>
          <a:ln w="12700" cmpd="sng">
            <a:solidFill>
              <a:srgbClr val="CC0000"/>
            </a:solidFill>
            <a:headEnd type="none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12120</TotalTime>
  <Words>528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Breeze</vt:lpstr>
      <vt:lpstr>Graph</vt:lpstr>
      <vt:lpstr>Surface-Enhanced Fluorescence of Pyrene on Nanostructured Aluminum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Ajay Nahata</cp:lastModifiedBy>
  <cp:revision>44</cp:revision>
  <cp:lastPrinted>2016-08-01T15:14:13Z</cp:lastPrinted>
  <dcterms:created xsi:type="dcterms:W3CDTF">2016-07-19T18:16:54Z</dcterms:created>
  <dcterms:modified xsi:type="dcterms:W3CDTF">2017-06-15T20:07:22Z</dcterms:modified>
</cp:coreProperties>
</file>