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4220" autoAdjust="0"/>
  </p:normalViewPr>
  <p:slideViewPr>
    <p:cSldViewPr snapToGrid="0" snapToObjects="1">
      <p:cViewPr varScale="1">
        <p:scale>
          <a:sx n="178" d="100"/>
          <a:sy n="178" d="100"/>
        </p:scale>
        <p:origin x="-16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835135E-FCB0-47F7-8CFA-C4AC3F409876}" type="datetimeFigureOut">
              <a:rPr lang="en-US" smtClean="0"/>
              <a:t>6/15/17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677A27C-81C3-4462-AF29-A5BEA3D69887}" type="slidenum">
              <a:rPr lang="en-US" smtClean="0"/>
              <a:t>‹#›</a:t>
            </a:fld>
            <a:endParaRPr lang="en-US"/>
          </a:p>
        </p:txBody>
      </p:sp>
    </p:spTree>
    <p:extLst>
      <p:ext uri="{BB962C8B-B14F-4D97-AF65-F5344CB8AC3E}">
        <p14:creationId xmlns:p14="http://schemas.microsoft.com/office/powerpoint/2010/main" val="277585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Shape memory alloy foils that are appropriately patterned are cycled between two different metal foil geometries resulting in two different terahertz (THz) plasmonic responses. This is accomplished by using patterned foils of a nickel-titanium alloy (</a:t>
            </a:r>
            <a:r>
              <a:rPr lang="en-US" sz="1200" kern="1200" dirty="0" err="1" smtClean="0">
                <a:solidFill>
                  <a:schemeClr val="tx1"/>
                </a:solidFill>
                <a:effectLst/>
                <a:latin typeface="+mn-lt"/>
                <a:ea typeface="+mn-ea"/>
                <a:cs typeface="+mn-cs"/>
              </a:rPr>
              <a:t>Nitinol</a:t>
            </a:r>
            <a:r>
              <a:rPr lang="en-US" sz="1200" kern="1200" dirty="0" smtClean="0">
                <a:solidFill>
                  <a:schemeClr val="tx1"/>
                </a:solidFill>
                <a:effectLst/>
                <a:latin typeface="+mn-lt"/>
                <a:ea typeface="+mn-ea"/>
                <a:cs typeface="+mn-cs"/>
              </a:rPr>
              <a:t>) that switches between the </a:t>
            </a:r>
            <a:r>
              <a:rPr lang="en-US" sz="1200" kern="1200" dirty="0" err="1" smtClean="0">
                <a:solidFill>
                  <a:schemeClr val="tx1"/>
                </a:solidFill>
                <a:effectLst/>
                <a:latin typeface="+mn-lt"/>
                <a:ea typeface="+mn-ea"/>
                <a:cs typeface="+mn-cs"/>
              </a:rPr>
              <a:t>martensite</a:t>
            </a:r>
            <a:r>
              <a:rPr lang="en-US" sz="1200" kern="1200" dirty="0" smtClean="0">
                <a:solidFill>
                  <a:schemeClr val="tx1"/>
                </a:solidFill>
                <a:effectLst/>
                <a:latin typeface="+mn-lt"/>
                <a:ea typeface="+mn-ea"/>
                <a:cs typeface="+mn-cs"/>
              </a:rPr>
              <a:t> phase below 31° C, yielding one physical geometry, and the austenite phase, when the foil is heated above 51° C, yielding a second physical geometry. In order to enable this reproducible switching, the sample is initially put through a two-way training procedure, through which the two different desired physical geometries are imprinted. Specifically, the metal foils are trained to switch between a sinusoidal corrugation, either one-dimensional (1D) or two-dimensional (2D),  at close to room temperature and a flat metal sheet above the austenite phase transition temperature.  The foils are found to switch reproducibly between geometries over at least 100 thermal cycles. Using THz time-domain spectroscopy, the transmission properties of the foils are measured as a function of incident polarization and foil geometry. </a:t>
            </a:r>
            <a:r>
              <a:rPr lang="en-US" sz="1200" kern="1200" smtClean="0">
                <a:solidFill>
                  <a:schemeClr val="tx1"/>
                </a:solidFill>
                <a:effectLst/>
                <a:latin typeface="+mn-lt"/>
                <a:ea typeface="+mn-ea"/>
                <a:cs typeface="+mn-cs"/>
              </a:rPr>
              <a:t>The changes in spectrum are explained qualitatively and through numerical simulation. </a:t>
            </a:r>
            <a:endParaRPr lang="en-US" dirty="0" smtClean="0"/>
          </a:p>
        </p:txBody>
      </p:sp>
      <p:sp>
        <p:nvSpPr>
          <p:cNvPr id="4" name="Slide Number Placeholder 3"/>
          <p:cNvSpPr>
            <a:spLocks noGrp="1"/>
          </p:cNvSpPr>
          <p:nvPr>
            <p:ph type="sldNum" sz="quarter" idx="10"/>
          </p:nvPr>
        </p:nvSpPr>
        <p:spPr/>
        <p:txBody>
          <a:bodyPr/>
          <a:lstStyle/>
          <a:p>
            <a:fld id="{A677A27C-81C3-4462-AF29-A5BEA3D69887}" type="slidenum">
              <a:rPr lang="en-US" smtClean="0"/>
              <a:t>1</a:t>
            </a:fld>
            <a:endParaRPr lang="en-US"/>
          </a:p>
        </p:txBody>
      </p:sp>
    </p:spTree>
    <p:extLst>
      <p:ext uri="{BB962C8B-B14F-4D97-AF65-F5344CB8AC3E}">
        <p14:creationId xmlns:p14="http://schemas.microsoft.com/office/powerpoint/2010/main" val="89128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6/15/17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Using Shape Memory Alloys for Active Terahertz Plasmonic Devices</a:t>
            </a:r>
            <a:endParaRPr lang="en-US" sz="1800" b="1" dirty="0">
              <a:solidFill>
                <a:schemeClr val="tx1"/>
              </a:solidFill>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err="1" smtClean="0">
                <a:solidFill>
                  <a:schemeClr val="bg1"/>
                </a:solidFill>
              </a:rPr>
              <a:t>Barun</a:t>
            </a:r>
            <a:r>
              <a:rPr lang="en-US" sz="1200" b="1" dirty="0" smtClean="0">
                <a:solidFill>
                  <a:schemeClr val="bg1"/>
                </a:solidFill>
              </a:rPr>
              <a:t> Gupta, Shashank Pandey, Anjali Nahata, Ting Zhang, Sivaraman Guruswamy and Ajay Nahata; University of Utah</a:t>
            </a:r>
            <a:endParaRPr lang="en-US" sz="1200" b="1" dirty="0">
              <a:solidFill>
                <a:schemeClr val="bg1"/>
              </a:solidFill>
            </a:endParaRPr>
          </a:p>
        </p:txBody>
      </p:sp>
      <p:sp>
        <p:nvSpPr>
          <p:cNvPr id="9" name="Text Box 28"/>
          <p:cNvSpPr txBox="1">
            <a:spLocks noChangeArrowheads="1"/>
          </p:cNvSpPr>
          <p:nvPr/>
        </p:nvSpPr>
        <p:spPr bwMode="auto">
          <a:xfrm>
            <a:off x="152400" y="1582024"/>
            <a:ext cx="3987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sz="1400" b="1" dirty="0" smtClean="0"/>
              <a:t>Objective</a:t>
            </a:r>
            <a:r>
              <a:rPr lang="en-US" sz="1400" dirty="0" smtClean="0"/>
              <a:t>: To develop active devices in which the terahertz (THz) response can be switched by simply changing the temperature of the device.</a:t>
            </a:r>
            <a:endParaRPr lang="en-US" sz="1400" dirty="0"/>
          </a:p>
          <a:p>
            <a:pPr algn="just" eaLnBrk="1" hangingPunct="1">
              <a:spcAft>
                <a:spcPts val="600"/>
              </a:spcAft>
            </a:pPr>
            <a:r>
              <a:rPr lang="en-US" sz="1400" b="1" dirty="0" smtClean="0"/>
              <a:t>Approach</a:t>
            </a:r>
            <a:r>
              <a:rPr lang="en-US" sz="1400" dirty="0" smtClean="0"/>
              <a:t>: Shape memory alloys composed of nickel and titanium were trained to thermally switch between two different physical geometries. A modest </a:t>
            </a:r>
            <a:r>
              <a:rPr lang="en-US" sz="1400" dirty="0" smtClean="0">
                <a:latin typeface="Arial"/>
                <a:cs typeface="Arial"/>
              </a:rPr>
              <a:t>20°C change in temperature causes the alloy to change its crystal structure resulting in physical deformation of the foil.</a:t>
            </a:r>
            <a:endParaRPr lang="en-US" sz="1400" dirty="0"/>
          </a:p>
          <a:p>
            <a:pPr algn="just" eaLnBrk="1" hangingPunct="1"/>
            <a:r>
              <a:rPr lang="en-US" sz="1400" b="1" dirty="0" smtClean="0"/>
              <a:t>Results and Significance</a:t>
            </a:r>
            <a:r>
              <a:rPr lang="en-US" sz="1400" dirty="0" smtClean="0"/>
              <a:t>: We show the first demonstration of shape memory alloys being used for active THz devices. The metal foil was found to reproducibly cycle between the two </a:t>
            </a:r>
            <a:r>
              <a:rPr lang="en-US" sz="1400" dirty="0"/>
              <a:t>geometries over 100 </a:t>
            </a:r>
            <a:r>
              <a:rPr lang="en-US" sz="1400" dirty="0" smtClean="0"/>
              <a:t>times. Other alloys have been shown to switch over 10</a:t>
            </a:r>
            <a:r>
              <a:rPr lang="en-US" sz="1400" baseline="30000" dirty="0" smtClean="0"/>
              <a:t>6</a:t>
            </a:r>
            <a:r>
              <a:rPr lang="en-US" sz="1400" dirty="0" smtClean="0"/>
              <a:t> times without fatigue. Work is ongoing to show that such switching can be accomplished electrically.</a:t>
            </a:r>
            <a:endParaRPr lang="en-US" sz="1000" dirty="0"/>
          </a:p>
        </p:txBody>
      </p:sp>
      <p:sp>
        <p:nvSpPr>
          <p:cNvPr id="11" name="Rectangle 37"/>
          <p:cNvSpPr>
            <a:spLocks noChangeArrowheads="1"/>
          </p:cNvSpPr>
          <p:nvPr/>
        </p:nvSpPr>
        <p:spPr bwMode="auto">
          <a:xfrm>
            <a:off x="4140200" y="1592413"/>
            <a:ext cx="4923412" cy="46208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2017</a:t>
            </a:r>
            <a:endParaRPr lang="en-US" sz="1200" b="1" dirty="0">
              <a:solidFill>
                <a:srgbClr val="002060"/>
              </a:solidFill>
            </a:endParaRPr>
          </a:p>
        </p:txBody>
      </p:sp>
      <p:pic>
        <p:nvPicPr>
          <p:cNvPr id="10" name="Picture 9" descr="The figure shows the terahertz transmission properties for the two diffferent physical geometries of the shape memory alloy upon heating and cooling. For the data on the left, the two experimental traces overlap." title="Differences in Experimetally Measured Terahertz Transmission Properties"/>
          <p:cNvPicPr>
            <a:picLocks noChangeAspect="1"/>
          </p:cNvPicPr>
          <p:nvPr/>
        </p:nvPicPr>
        <p:blipFill>
          <a:blip r:embed="rId3"/>
          <a:stretch>
            <a:fillRect/>
          </a:stretch>
        </p:blipFill>
        <p:spPr>
          <a:xfrm>
            <a:off x="4553492" y="3868546"/>
            <a:ext cx="4044351" cy="1545435"/>
          </a:xfrm>
          <a:prstGeom prst="rect">
            <a:avLst/>
          </a:prstGeom>
        </p:spPr>
      </p:pic>
      <p:grpSp>
        <p:nvGrpSpPr>
          <p:cNvPr id="3" name="Group 2" descr="The figure shows the two different physical geometries that the shape memory ally film switches between upon heating and cooling" title="Experimental Results Demonstrating Shape Change"/>
          <p:cNvGrpSpPr/>
          <p:nvPr/>
        </p:nvGrpSpPr>
        <p:grpSpPr>
          <a:xfrm>
            <a:off x="4553492" y="1642069"/>
            <a:ext cx="4294399" cy="1484970"/>
            <a:chOff x="4553492" y="1642069"/>
            <a:chExt cx="4294399" cy="1484970"/>
          </a:xfrm>
        </p:grpSpPr>
        <p:pic>
          <p:nvPicPr>
            <p:cNvPr id="19" name="Picture 18"/>
            <p:cNvPicPr>
              <a:picLocks noChangeAspect="1"/>
            </p:cNvPicPr>
            <p:nvPr/>
          </p:nvPicPr>
          <p:blipFill>
            <a:blip r:embed="rId4"/>
            <a:stretch>
              <a:fillRect/>
            </a:stretch>
          </p:blipFill>
          <p:spPr>
            <a:xfrm>
              <a:off x="4553492" y="1642069"/>
              <a:ext cx="1484970" cy="1484970"/>
            </a:xfrm>
            <a:prstGeom prst="rect">
              <a:avLst/>
            </a:prstGeom>
          </p:spPr>
        </p:pic>
        <p:pic>
          <p:nvPicPr>
            <p:cNvPr id="21" name="Picture 20"/>
            <p:cNvPicPr>
              <a:picLocks noChangeAspect="1"/>
            </p:cNvPicPr>
            <p:nvPr/>
          </p:nvPicPr>
          <p:blipFill>
            <a:blip r:embed="rId5"/>
            <a:stretch>
              <a:fillRect/>
            </a:stretch>
          </p:blipFill>
          <p:spPr>
            <a:xfrm>
              <a:off x="6731537" y="2094250"/>
              <a:ext cx="2116354" cy="640626"/>
            </a:xfrm>
            <a:prstGeom prst="rect">
              <a:avLst/>
            </a:prstGeom>
          </p:spPr>
        </p:pic>
        <p:cxnSp>
          <p:nvCxnSpPr>
            <p:cNvPr id="23" name="Straight Arrow Connector 22"/>
            <p:cNvCxnSpPr/>
            <p:nvPr/>
          </p:nvCxnSpPr>
          <p:spPr>
            <a:xfrm>
              <a:off x="6139320" y="2218999"/>
              <a:ext cx="486934" cy="0"/>
            </a:xfrm>
            <a:prstGeom prst="straightConnector1">
              <a:avLst/>
            </a:prstGeom>
            <a:ln w="190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152480" y="1934150"/>
              <a:ext cx="448410" cy="246221"/>
            </a:xfrm>
            <a:prstGeom prst="rect">
              <a:avLst/>
            </a:prstGeom>
            <a:noFill/>
          </p:spPr>
          <p:txBody>
            <a:bodyPr wrap="none" rtlCol="0">
              <a:spAutoFit/>
            </a:bodyPr>
            <a:lstStyle/>
            <a:p>
              <a:pPr algn="ctr"/>
              <a:r>
                <a:rPr lang="en-US" sz="1000" dirty="0" smtClean="0">
                  <a:latin typeface="Arial"/>
                  <a:cs typeface="Arial"/>
                </a:rPr>
                <a:t>Cool</a:t>
              </a:r>
              <a:endParaRPr lang="en-US" sz="1000" dirty="0">
                <a:latin typeface="Arial"/>
                <a:cs typeface="Arial"/>
              </a:endParaRPr>
            </a:p>
          </p:txBody>
        </p:sp>
        <p:cxnSp>
          <p:nvCxnSpPr>
            <p:cNvPr id="26" name="Straight Arrow Connector 25"/>
            <p:cNvCxnSpPr/>
            <p:nvPr/>
          </p:nvCxnSpPr>
          <p:spPr>
            <a:xfrm flipH="1">
              <a:off x="6141432" y="2476679"/>
              <a:ext cx="486934" cy="0"/>
            </a:xfrm>
            <a:prstGeom prst="straightConnector1">
              <a:avLst/>
            </a:prstGeom>
            <a:ln w="190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152480" y="2510307"/>
              <a:ext cx="455548" cy="246221"/>
            </a:xfrm>
            <a:prstGeom prst="rect">
              <a:avLst/>
            </a:prstGeom>
            <a:noFill/>
          </p:spPr>
          <p:txBody>
            <a:bodyPr wrap="none" rtlCol="0">
              <a:spAutoFit/>
            </a:bodyPr>
            <a:lstStyle/>
            <a:p>
              <a:pPr algn="ctr"/>
              <a:r>
                <a:rPr lang="en-US" sz="1000" dirty="0" smtClean="0">
                  <a:latin typeface="Arial"/>
                  <a:cs typeface="Arial"/>
                </a:rPr>
                <a:t>Heat</a:t>
              </a:r>
              <a:endParaRPr lang="en-US" sz="1000" dirty="0">
                <a:latin typeface="Arial"/>
                <a:cs typeface="Arial"/>
              </a:endParaRPr>
            </a:p>
          </p:txBody>
        </p:sp>
      </p:grpSp>
      <p:sp>
        <p:nvSpPr>
          <p:cNvPr id="28" name="TextBox 27"/>
          <p:cNvSpPr txBox="1"/>
          <p:nvPr/>
        </p:nvSpPr>
        <p:spPr>
          <a:xfrm>
            <a:off x="4140200" y="3135516"/>
            <a:ext cx="4923412" cy="707886"/>
          </a:xfrm>
          <a:prstGeom prst="rect">
            <a:avLst/>
          </a:prstGeom>
          <a:noFill/>
        </p:spPr>
        <p:txBody>
          <a:bodyPr wrap="square" rtlCol="0">
            <a:spAutoFit/>
          </a:bodyPr>
          <a:lstStyle/>
          <a:p>
            <a:pPr algn="just"/>
            <a:r>
              <a:rPr lang="en-US" sz="800" b="1" dirty="0">
                <a:latin typeface="Arial"/>
                <a:cs typeface="Arial"/>
              </a:rPr>
              <a:t>Figure </a:t>
            </a:r>
            <a:r>
              <a:rPr lang="en-US" sz="800" b="1" dirty="0" smtClean="0">
                <a:latin typeface="Arial"/>
                <a:cs typeface="Arial"/>
              </a:rPr>
              <a:t>1.</a:t>
            </a:r>
            <a:r>
              <a:rPr lang="en-US" sz="800" dirty="0" smtClean="0">
                <a:latin typeface="Arial"/>
                <a:cs typeface="Arial"/>
              </a:rPr>
              <a:t> </a:t>
            </a:r>
            <a:r>
              <a:rPr lang="en-US" sz="800" dirty="0">
                <a:latin typeface="Arial"/>
                <a:cs typeface="Arial"/>
              </a:rPr>
              <a:t>Thermal switching </a:t>
            </a:r>
            <a:r>
              <a:rPr lang="en-US" sz="800" dirty="0" smtClean="0">
                <a:latin typeface="Arial"/>
                <a:cs typeface="Arial"/>
              </a:rPr>
              <a:t>of </a:t>
            </a:r>
            <a:r>
              <a:rPr lang="en-US" sz="800" dirty="0">
                <a:latin typeface="Arial"/>
                <a:cs typeface="Arial"/>
              </a:rPr>
              <a:t>a 5 cm x 5 cm x 127 µm thick free-standing shape memory alloy (</a:t>
            </a:r>
            <a:r>
              <a:rPr lang="en-US" sz="800" dirty="0" err="1">
                <a:latin typeface="Arial"/>
                <a:cs typeface="Arial"/>
              </a:rPr>
              <a:t>Nitinol</a:t>
            </a:r>
            <a:r>
              <a:rPr lang="en-US" sz="800" dirty="0">
                <a:latin typeface="Arial"/>
                <a:cs typeface="Arial"/>
              </a:rPr>
              <a:t>) </a:t>
            </a:r>
            <a:r>
              <a:rPr lang="en-US" sz="800" dirty="0" smtClean="0">
                <a:latin typeface="Arial"/>
                <a:cs typeface="Arial"/>
              </a:rPr>
              <a:t>foil. When heated above 51°C, the structured metal foil is flat, When cooled below 31°C, the metal foil switches to a corrugated geometry. The structure in the foil consists of a periodic array of apertures with 300 µm diameter circular holes spaced by 600 µm. For the corrugation, h </a:t>
            </a:r>
            <a:r>
              <a:rPr lang="en-US" sz="800" dirty="0">
                <a:latin typeface="Arial"/>
                <a:cs typeface="Arial"/>
              </a:rPr>
              <a:t>varied from 0.5  mm to 6 mm, while the periodicity, p, was kept constant at 10 mm. </a:t>
            </a:r>
          </a:p>
        </p:txBody>
      </p:sp>
      <p:sp>
        <p:nvSpPr>
          <p:cNvPr id="29" name="TextBox 28"/>
          <p:cNvSpPr txBox="1"/>
          <p:nvPr/>
        </p:nvSpPr>
        <p:spPr>
          <a:xfrm>
            <a:off x="4140200" y="5396737"/>
            <a:ext cx="4817310" cy="461665"/>
          </a:xfrm>
          <a:prstGeom prst="rect">
            <a:avLst/>
          </a:prstGeom>
          <a:noFill/>
        </p:spPr>
        <p:txBody>
          <a:bodyPr wrap="square" rtlCol="0">
            <a:spAutoFit/>
          </a:bodyPr>
          <a:lstStyle/>
          <a:p>
            <a:r>
              <a:rPr lang="en-US" sz="800" b="1" dirty="0">
                <a:latin typeface="Arial"/>
                <a:cs typeface="Arial"/>
              </a:rPr>
              <a:t>Figure 2</a:t>
            </a:r>
            <a:r>
              <a:rPr lang="en-US" sz="800" b="1" dirty="0" smtClean="0">
                <a:latin typeface="Arial"/>
                <a:cs typeface="Arial"/>
              </a:rPr>
              <a:t>.</a:t>
            </a:r>
            <a:r>
              <a:rPr lang="en-US" sz="800" dirty="0" smtClean="0">
                <a:latin typeface="Arial"/>
                <a:cs typeface="Arial"/>
              </a:rPr>
              <a:t> </a:t>
            </a:r>
            <a:r>
              <a:rPr lang="en-US" sz="800" dirty="0">
                <a:latin typeface="Arial"/>
                <a:cs typeface="Arial"/>
              </a:rPr>
              <a:t>THz transmission properties for a</a:t>
            </a:r>
            <a:r>
              <a:rPr lang="en-US" sz="800" dirty="0" smtClean="0">
                <a:latin typeface="Arial"/>
                <a:cs typeface="Arial"/>
              </a:rPr>
              <a:t> foil  with h </a:t>
            </a:r>
            <a:r>
              <a:rPr lang="en-US" sz="800" dirty="0">
                <a:latin typeface="Arial"/>
                <a:cs typeface="Arial"/>
              </a:rPr>
              <a:t>= 0.5 mm </a:t>
            </a:r>
            <a:r>
              <a:rPr lang="en-US" sz="800" dirty="0" smtClean="0">
                <a:latin typeface="Arial"/>
                <a:cs typeface="Arial"/>
              </a:rPr>
              <a:t>for </a:t>
            </a:r>
            <a:r>
              <a:rPr lang="en-US" sz="800" dirty="0">
                <a:latin typeface="Arial"/>
                <a:cs typeface="Arial"/>
              </a:rPr>
              <a:t>incident radiation </a:t>
            </a:r>
            <a:r>
              <a:rPr lang="en-US" sz="800" dirty="0" smtClean="0">
                <a:latin typeface="Arial"/>
                <a:cs typeface="Arial"/>
              </a:rPr>
              <a:t>that </a:t>
            </a:r>
            <a:r>
              <a:rPr lang="en-US" sz="800" smtClean="0">
                <a:latin typeface="Arial"/>
                <a:cs typeface="Arial"/>
              </a:rPr>
              <a:t>is polarized parallel </a:t>
            </a:r>
            <a:r>
              <a:rPr lang="en-US" sz="800" dirty="0">
                <a:latin typeface="Arial"/>
                <a:cs typeface="Arial"/>
              </a:rPr>
              <a:t>and perpendicular to the foil corrugation </a:t>
            </a:r>
            <a:r>
              <a:rPr lang="en-US" sz="800" dirty="0" smtClean="0">
                <a:latin typeface="Arial"/>
                <a:cs typeface="Arial"/>
              </a:rPr>
              <a:t>troughs upon heating and cooling of the foil (both experimental traces in the graph on left overlap). </a:t>
            </a:r>
            <a:endParaRPr lang="en-US" sz="800" dirty="0">
              <a:latin typeface="Arial"/>
              <a:cs typeface="Arial"/>
            </a:endParaRPr>
          </a:p>
        </p:txBody>
      </p:sp>
      <p:sp>
        <p:nvSpPr>
          <p:cNvPr id="32" name="TextBox 31"/>
          <p:cNvSpPr txBox="1"/>
          <p:nvPr/>
        </p:nvSpPr>
        <p:spPr>
          <a:xfrm>
            <a:off x="4140200" y="5870277"/>
            <a:ext cx="4783899" cy="338554"/>
          </a:xfrm>
          <a:prstGeom prst="rect">
            <a:avLst/>
          </a:prstGeom>
          <a:noFill/>
        </p:spPr>
        <p:txBody>
          <a:bodyPr wrap="square" rtlCol="0">
            <a:spAutoFit/>
          </a:bodyPr>
          <a:lstStyle/>
          <a:p>
            <a:r>
              <a:rPr lang="en-US" sz="800" dirty="0" smtClean="0">
                <a:latin typeface="Arial"/>
                <a:cs typeface="Arial"/>
              </a:rPr>
              <a:t>B</a:t>
            </a:r>
            <a:r>
              <a:rPr lang="en-US" sz="800" dirty="0">
                <a:latin typeface="Arial"/>
                <a:cs typeface="Arial"/>
              </a:rPr>
              <a:t>. Gupta, S. Pandey, A. Nahata, T. Zhang, and A. Nahata, Adv. Opt. Mater</a:t>
            </a:r>
            <a:r>
              <a:rPr lang="en-US" sz="800" dirty="0" smtClean="0">
                <a:latin typeface="Arial"/>
                <a:cs typeface="Arial"/>
              </a:rPr>
              <a:t>. (</a:t>
            </a:r>
            <a:r>
              <a:rPr lang="en-US" sz="800" dirty="0">
                <a:latin typeface="Arial"/>
                <a:cs typeface="Arial"/>
              </a:rPr>
              <a:t>2017).</a:t>
            </a:r>
          </a:p>
          <a:p>
            <a:r>
              <a:rPr lang="en-US" sz="800" dirty="0" smtClean="0">
                <a:latin typeface="Arial"/>
                <a:cs typeface="Arial"/>
              </a:rPr>
              <a:t>DOI: </a:t>
            </a:r>
            <a:r>
              <a:rPr lang="hr-HR" sz="800" dirty="0">
                <a:latin typeface="Arial"/>
                <a:cs typeface="Arial"/>
              </a:rPr>
              <a:t>10.1002/adom.201601008</a:t>
            </a:r>
            <a:endParaRPr lang="en-US" sz="800" dirty="0">
              <a:latin typeface="Arial"/>
              <a:cs typeface="Arial"/>
            </a:endParaRPr>
          </a:p>
        </p:txBody>
      </p:sp>
      <p:sp>
        <p:nvSpPr>
          <p:cNvPr id="20" name="Rectangle 19"/>
          <p:cNvSpPr/>
          <p:nvPr/>
        </p:nvSpPr>
        <p:spPr>
          <a:xfrm>
            <a:off x="152400" y="254586"/>
            <a:ext cx="2759824" cy="461665"/>
          </a:xfrm>
          <a:prstGeom prst="rect">
            <a:avLst/>
          </a:prstGeom>
        </p:spPr>
        <p:txBody>
          <a:bodyPr wrap="square" anchor="ctr">
            <a:spAutoFit/>
          </a:bodyPr>
          <a:lstStyle/>
          <a:p>
            <a:pPr algn="ctr"/>
            <a:r>
              <a:rPr lang="en-US" sz="1200" b="1" dirty="0">
                <a:solidFill>
                  <a:schemeClr val="bg1"/>
                </a:solidFill>
              </a:rPr>
              <a:t>MRSEC at the University of Utah;</a:t>
            </a:r>
          </a:p>
          <a:p>
            <a:pPr algn="ctr"/>
            <a:r>
              <a:rPr lang="en-US" sz="1200" b="1" dirty="0">
                <a:solidFill>
                  <a:schemeClr val="bg1"/>
                </a:solidFill>
              </a:rPr>
              <a:t> DMR 1121252</a:t>
            </a:r>
            <a:endParaRPr lang="en-US" sz="1200" b="1" dirty="0">
              <a:solidFill>
                <a:schemeClr val="bg1"/>
              </a:solidFill>
            </a:endParaRPr>
          </a:p>
        </p:txBody>
      </p:sp>
    </p:spTree>
    <p:extLst>
      <p:ext uri="{BB962C8B-B14F-4D97-AF65-F5344CB8AC3E}">
        <p14:creationId xmlns:p14="http://schemas.microsoft.com/office/powerpoint/2010/main" val="32431732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11831</TotalTime>
  <Words>579</Words>
  <Application>Microsoft Macintosh PowerPoint</Application>
  <PresentationFormat>On-screen Show (4:3)</PresentationFormat>
  <Paragraphs>16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Breeze</vt:lpstr>
      <vt:lpstr>Using Shape Memory Alloys for Active Terahertz Plasmonic Devices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Ajay Nahata</cp:lastModifiedBy>
  <cp:revision>42</cp:revision>
  <cp:lastPrinted>2016-08-01T15:14:13Z</cp:lastPrinted>
  <dcterms:created xsi:type="dcterms:W3CDTF">2016-07-19T18:16:54Z</dcterms:created>
  <dcterms:modified xsi:type="dcterms:W3CDTF">2017-06-15T19:10:07Z</dcterms:modified>
</cp:coreProperties>
</file>