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8" r:id="rId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30" autoAdjust="0"/>
    <p:restoredTop sz="94220" autoAdjust="0"/>
  </p:normalViewPr>
  <p:slideViewPr>
    <p:cSldViewPr snapToGrid="0" snapToObjects="1">
      <p:cViewPr varScale="1">
        <p:scale>
          <a:sx n="195" d="100"/>
          <a:sy n="195" d="100"/>
        </p:scale>
        <p:origin x="-1152"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D835135E-FCB0-47F7-8CFA-C4AC3F409876}" type="datetimeFigureOut">
              <a:rPr lang="en-US" smtClean="0"/>
              <a:t>6/15/17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A677A27C-81C3-4462-AF29-A5BEA3D69887}" type="slidenum">
              <a:rPr lang="en-US" smtClean="0"/>
              <a:t>‹#›</a:t>
            </a:fld>
            <a:endParaRPr lang="en-US"/>
          </a:p>
        </p:txBody>
      </p:sp>
    </p:spTree>
    <p:extLst>
      <p:ext uri="{BB962C8B-B14F-4D97-AF65-F5344CB8AC3E}">
        <p14:creationId xmlns:p14="http://schemas.microsoft.com/office/powerpoint/2010/main" val="2775857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ability of thermoelectric materials to generate electricity from the waste heat can play a vital role in achieving a global sustainable energy future. To move in this direction, it is essential to have thermoelectric materials that are environmentally friendly and exhibit high figure of merit, ZT. Oxide thermoelectric materials are considered ideal for such applications. High thermoelectric performance has been observed in single crystals of Ca3Co4O9. However, for large scale applications single crystals are not suitable and it is necessary to develop high-performance polycrystalline thermoelectric materials. But in polycrystalline form, Ca3Co4O9 is known to exhibit much weaker thermoelectric response than in single crystal form. We observed enhanced thermoelectric response in polycrystalline Ca3Co4O9 by doping Tb ions in the material. A record ZT of 0.74 at 800 K was observed for Tb doped Ca3Co4O9, which is the highest </a:t>
            </a:r>
            <a:r>
              <a:rPr lang="en-US" sz="1200" kern="1200" smtClean="0">
                <a:solidFill>
                  <a:schemeClr val="tx1"/>
                </a:solidFill>
                <a:effectLst/>
                <a:latin typeface="+mn-lt"/>
                <a:ea typeface="+mn-ea"/>
                <a:cs typeface="+mn-cs"/>
              </a:rPr>
              <a:t>value observed</a:t>
            </a:r>
            <a:r>
              <a:rPr lang="en-US" sz="1200" kern="1200" baseline="0" smtClean="0">
                <a:solidFill>
                  <a:schemeClr val="tx1"/>
                </a:solidFill>
                <a:effectLst/>
                <a:latin typeface="+mn-lt"/>
                <a:ea typeface="+mn-ea"/>
                <a:cs typeface="+mn-cs"/>
              </a:rPr>
              <a:t> </a:t>
            </a:r>
            <a:r>
              <a:rPr lang="en-US" sz="1200" kern="1200" smtClean="0">
                <a:solidFill>
                  <a:schemeClr val="tx1"/>
                </a:solidFill>
                <a:effectLst/>
                <a:latin typeface="+mn-lt"/>
                <a:ea typeface="+mn-ea"/>
                <a:cs typeface="+mn-cs"/>
              </a:rPr>
              <a:t>in </a:t>
            </a:r>
            <a:r>
              <a:rPr lang="en-US" sz="1200" kern="1200" dirty="0" smtClean="0">
                <a:solidFill>
                  <a:schemeClr val="tx1"/>
                </a:solidFill>
                <a:effectLst/>
                <a:latin typeface="+mn-lt"/>
                <a:ea typeface="+mn-ea"/>
                <a:cs typeface="+mn-cs"/>
              </a:rPr>
              <a:t>any polycrystalline sample of this system.</a:t>
            </a:r>
          </a:p>
        </p:txBody>
      </p:sp>
      <p:sp>
        <p:nvSpPr>
          <p:cNvPr id="4" name="Slide Number Placeholder 3"/>
          <p:cNvSpPr>
            <a:spLocks noGrp="1"/>
          </p:cNvSpPr>
          <p:nvPr>
            <p:ph type="sldNum" sz="quarter" idx="10"/>
          </p:nvPr>
        </p:nvSpPr>
        <p:spPr/>
        <p:txBody>
          <a:bodyPr/>
          <a:lstStyle/>
          <a:p>
            <a:fld id="{A677A27C-81C3-4462-AF29-A5BEA3D69887}" type="slidenum">
              <a:rPr lang="en-US" smtClean="0"/>
              <a:t>1</a:t>
            </a:fld>
            <a:endParaRPr lang="en-US"/>
          </a:p>
        </p:txBody>
      </p:sp>
    </p:spTree>
    <p:extLst>
      <p:ext uri="{BB962C8B-B14F-4D97-AF65-F5344CB8AC3E}">
        <p14:creationId xmlns:p14="http://schemas.microsoft.com/office/powerpoint/2010/main" val="891287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smtClean="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6/15/17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smtClean="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6/15/17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smtClean="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6/15/17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6/15/17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smtClean="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6/15/17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image" Target="../media/image6.jpg"/><Relationship Id="rId12" Type="http://schemas.openxmlformats.org/officeDocument/2006/relationships/image" Target="../media/image7.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2.jpg"/><Relationship Id="rId8" Type="http://schemas.openxmlformats.org/officeDocument/2006/relationships/image" Target="../media/image3.jpg"/><Relationship Id="rId9" Type="http://schemas.openxmlformats.org/officeDocument/2006/relationships/image" Target="../media/image4.jpg"/><Relationship Id="rId10" Type="http://schemas.openxmlformats.org/officeDocument/2006/relationships/image" Target="../media/image5.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6/15/17</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a:p>
        </p:txBody>
      </p:sp>
      <p:pic>
        <p:nvPicPr>
          <p:cNvPr id="7" name="Picture 6" descr="DMR Templates BMAT.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png"/><Relationship Id="rId1" Type="http://schemas.openxmlformats.org/officeDocument/2006/relationships/slideLayout" Target="../slideLayouts/slideLayout5.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6036" y="110532"/>
            <a:ext cx="5797964" cy="803867"/>
          </a:xfrm>
        </p:spPr>
        <p:txBody>
          <a:bodyPr anchor="ctr"/>
          <a:lstStyle/>
          <a:p>
            <a:r>
              <a:rPr lang="en-US" sz="1800" b="1" dirty="0" smtClean="0">
                <a:solidFill>
                  <a:schemeClr val="tx1"/>
                </a:solidFill>
              </a:rPr>
              <a:t>Terbium Ion </a:t>
            </a:r>
            <a:r>
              <a:rPr lang="en-US" sz="1800" b="1" dirty="0">
                <a:solidFill>
                  <a:schemeClr val="tx1"/>
                </a:solidFill>
              </a:rPr>
              <a:t>Doping in Ca</a:t>
            </a:r>
            <a:r>
              <a:rPr lang="en-US" sz="1800" b="1" baseline="-25000" dirty="0">
                <a:solidFill>
                  <a:schemeClr val="tx1"/>
                </a:solidFill>
              </a:rPr>
              <a:t>3</a:t>
            </a:r>
            <a:r>
              <a:rPr lang="en-US" sz="1800" b="1" dirty="0">
                <a:solidFill>
                  <a:schemeClr val="tx1"/>
                </a:solidFill>
              </a:rPr>
              <a:t>Co</a:t>
            </a:r>
            <a:r>
              <a:rPr lang="en-US" sz="1800" b="1" baseline="-25000" dirty="0">
                <a:solidFill>
                  <a:schemeClr val="tx1"/>
                </a:solidFill>
              </a:rPr>
              <a:t>4</a:t>
            </a:r>
            <a:r>
              <a:rPr lang="en-US" sz="1800" b="1" dirty="0">
                <a:solidFill>
                  <a:schemeClr val="tx1"/>
                </a:solidFill>
              </a:rPr>
              <a:t>O</a:t>
            </a:r>
            <a:r>
              <a:rPr lang="en-US" sz="1800" b="1" baseline="-25000" dirty="0">
                <a:solidFill>
                  <a:schemeClr val="tx1"/>
                </a:solidFill>
              </a:rPr>
              <a:t>9</a:t>
            </a:r>
            <a:r>
              <a:rPr lang="en-US" sz="1800" b="1" dirty="0">
                <a:solidFill>
                  <a:schemeClr val="tx1"/>
                </a:solidFill>
              </a:rPr>
              <a:t>: A </a:t>
            </a:r>
            <a:r>
              <a:rPr lang="en-US" sz="1800" b="1">
                <a:solidFill>
                  <a:schemeClr val="tx1"/>
                </a:solidFill>
              </a:rPr>
              <a:t>Step </a:t>
            </a:r>
            <a:r>
              <a:rPr lang="en-US" sz="1800" b="1" smtClean="0">
                <a:solidFill>
                  <a:schemeClr val="tx1"/>
                </a:solidFill>
              </a:rPr>
              <a:t>Towards </a:t>
            </a:r>
            <a:r>
              <a:rPr lang="en-US" sz="1800" b="1" dirty="0">
                <a:solidFill>
                  <a:schemeClr val="tx1"/>
                </a:solidFill>
              </a:rPr>
              <a:t>High-Performance Thermoelectric </a:t>
            </a:r>
            <a:r>
              <a:rPr lang="en-US" sz="1800" b="1" dirty="0" smtClean="0">
                <a:solidFill>
                  <a:schemeClr val="tx1"/>
                </a:solidFill>
              </a:rPr>
              <a:t>Materials</a:t>
            </a:r>
            <a:endParaRPr lang="en-US" sz="1800" b="1" dirty="0">
              <a:solidFill>
                <a:schemeClr val="tx1"/>
              </a:solidFill>
            </a:endParaRPr>
          </a:p>
        </p:txBody>
      </p:sp>
      <p:sp>
        <p:nvSpPr>
          <p:cNvPr id="7" name="Rectangle 6"/>
          <p:cNvSpPr/>
          <p:nvPr/>
        </p:nvSpPr>
        <p:spPr>
          <a:xfrm>
            <a:off x="4230921" y="1106993"/>
            <a:ext cx="4923412" cy="276999"/>
          </a:xfrm>
          <a:prstGeom prst="rect">
            <a:avLst/>
          </a:prstGeom>
        </p:spPr>
        <p:txBody>
          <a:bodyPr wrap="square" anchor="ctr">
            <a:spAutoFit/>
          </a:bodyPr>
          <a:lstStyle/>
          <a:p>
            <a:r>
              <a:rPr lang="en-US" sz="1200" b="1" dirty="0" err="1" smtClean="0">
                <a:solidFill>
                  <a:schemeClr val="bg1"/>
                </a:solidFill>
              </a:rPr>
              <a:t>Shrikant</a:t>
            </a:r>
            <a:r>
              <a:rPr lang="en-US" sz="1200" b="1" dirty="0" smtClean="0">
                <a:solidFill>
                  <a:schemeClr val="bg1"/>
                </a:solidFill>
              </a:rPr>
              <a:t> </a:t>
            </a:r>
            <a:r>
              <a:rPr lang="en-US" sz="1200" b="1" dirty="0" err="1" smtClean="0">
                <a:solidFill>
                  <a:schemeClr val="bg1"/>
                </a:solidFill>
              </a:rPr>
              <a:t>Saini</a:t>
            </a:r>
            <a:r>
              <a:rPr lang="en-US" sz="1200" b="1" dirty="0" smtClean="0">
                <a:solidFill>
                  <a:schemeClr val="bg1"/>
                </a:solidFill>
              </a:rPr>
              <a:t>, </a:t>
            </a:r>
            <a:r>
              <a:rPr lang="en-US" sz="1200" b="1" dirty="0" err="1" smtClean="0">
                <a:solidFill>
                  <a:schemeClr val="bg1"/>
                </a:solidFill>
              </a:rPr>
              <a:t>Yinong</a:t>
            </a:r>
            <a:r>
              <a:rPr lang="en-US" sz="1200" b="1" dirty="0" smtClean="0">
                <a:solidFill>
                  <a:schemeClr val="bg1"/>
                </a:solidFill>
              </a:rPr>
              <a:t> Yin, Ashutosh Tiwari; University of Utah</a:t>
            </a:r>
            <a:endParaRPr lang="en-US" sz="1200" b="1" dirty="0">
              <a:solidFill>
                <a:schemeClr val="bg1"/>
              </a:solidFill>
            </a:endParaRPr>
          </a:p>
        </p:txBody>
      </p:sp>
      <p:sp>
        <p:nvSpPr>
          <p:cNvPr id="8" name="Rectangle 7"/>
          <p:cNvSpPr/>
          <p:nvPr/>
        </p:nvSpPr>
        <p:spPr>
          <a:xfrm>
            <a:off x="152400" y="316141"/>
            <a:ext cx="2759824" cy="338554"/>
          </a:xfrm>
          <a:prstGeom prst="rect">
            <a:avLst/>
          </a:prstGeom>
        </p:spPr>
        <p:txBody>
          <a:bodyPr wrap="square" anchor="ctr">
            <a:spAutoFit/>
          </a:bodyPr>
          <a:lstStyle/>
          <a:p>
            <a:r>
              <a:rPr lang="en-US" sz="1600" b="1" dirty="0" smtClean="0">
                <a:solidFill>
                  <a:schemeClr val="bg1"/>
                </a:solidFill>
              </a:rPr>
              <a:t>NSF DMR #11-21252</a:t>
            </a:r>
            <a:endParaRPr lang="en-US" sz="1600" b="1" dirty="0">
              <a:solidFill>
                <a:schemeClr val="bg1"/>
              </a:solidFill>
            </a:endParaRPr>
          </a:p>
        </p:txBody>
      </p:sp>
      <p:sp>
        <p:nvSpPr>
          <p:cNvPr id="9" name="Text Box 28"/>
          <p:cNvSpPr txBox="1">
            <a:spLocks noChangeArrowheads="1"/>
          </p:cNvSpPr>
          <p:nvPr/>
        </p:nvSpPr>
        <p:spPr bwMode="auto">
          <a:xfrm>
            <a:off x="152400" y="1434604"/>
            <a:ext cx="3987800"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pPr>
            <a:r>
              <a:rPr lang="en-US" sz="1400" b="1" dirty="0" smtClean="0"/>
              <a:t>Objective</a:t>
            </a:r>
            <a:r>
              <a:rPr lang="en-US" sz="1400" dirty="0" smtClean="0"/>
              <a:t>: To discover </a:t>
            </a:r>
            <a:r>
              <a:rPr lang="en-US" sz="1400" dirty="0"/>
              <a:t>thermoelectric materials that are environmentally friendly and exhibit high </a:t>
            </a:r>
            <a:r>
              <a:rPr lang="en-US" sz="1400" dirty="0" smtClean="0"/>
              <a:t>value for ZT, the standard figure of merit used for </a:t>
            </a:r>
            <a:r>
              <a:rPr lang="en-US" sz="1400" dirty="0" err="1" smtClean="0"/>
              <a:t>thermoelectrics</a:t>
            </a:r>
            <a:r>
              <a:rPr lang="en-US" sz="1400" dirty="0" smtClean="0"/>
              <a:t>. </a:t>
            </a:r>
            <a:r>
              <a:rPr lang="en-US" sz="1400" dirty="0"/>
              <a:t>Oxide </a:t>
            </a:r>
            <a:r>
              <a:rPr lang="en-US" sz="1400" dirty="0" smtClean="0"/>
              <a:t>materials </a:t>
            </a:r>
            <a:r>
              <a:rPr lang="en-US" sz="1400" dirty="0"/>
              <a:t>are considered ideal for such applications. </a:t>
            </a:r>
            <a:r>
              <a:rPr lang="en-US" sz="1400" dirty="0" smtClean="0"/>
              <a:t> </a:t>
            </a:r>
            <a:endParaRPr lang="en-US" sz="1400" dirty="0"/>
          </a:p>
          <a:p>
            <a:pPr algn="just" eaLnBrk="1" hangingPunct="1">
              <a:spcAft>
                <a:spcPts val="600"/>
              </a:spcAft>
            </a:pPr>
            <a:r>
              <a:rPr lang="en-US" sz="1400" b="1" dirty="0" smtClean="0"/>
              <a:t>Approach</a:t>
            </a:r>
            <a:r>
              <a:rPr lang="en-US" sz="1400" dirty="0" smtClean="0"/>
              <a:t>: Our approach </a:t>
            </a:r>
            <a:r>
              <a:rPr lang="en-US" sz="1400" dirty="0"/>
              <a:t>i</a:t>
            </a:r>
            <a:r>
              <a:rPr lang="en-US" sz="1400" dirty="0" smtClean="0"/>
              <a:t>s based on the fact that Tb (terbium) doping </a:t>
            </a:r>
            <a:r>
              <a:rPr lang="en-US" sz="1400" dirty="0"/>
              <a:t>causes a reduction in the relative concentration of Co</a:t>
            </a:r>
            <a:r>
              <a:rPr lang="en-US" sz="1400" baseline="30000" dirty="0"/>
              <a:t>4+</a:t>
            </a:r>
            <a:r>
              <a:rPr lang="en-US" sz="1400" dirty="0"/>
              <a:t> </a:t>
            </a:r>
            <a:r>
              <a:rPr lang="en-US" sz="1400" dirty="0" smtClean="0"/>
              <a:t>(cobalt) ions, which leads to </a:t>
            </a:r>
            <a:r>
              <a:rPr lang="en-US" sz="1400" dirty="0"/>
              <a:t>a decrease in the concentration of holes in the material. </a:t>
            </a:r>
            <a:r>
              <a:rPr lang="en-US" sz="1400" dirty="0" smtClean="0"/>
              <a:t>A reduction </a:t>
            </a:r>
            <a:r>
              <a:rPr lang="en-US" sz="1400" dirty="0"/>
              <a:t>in the hole concentration gives rise to a larger </a:t>
            </a:r>
            <a:r>
              <a:rPr lang="en-US" sz="1400" dirty="0" err="1"/>
              <a:t>Seebeck</a:t>
            </a:r>
            <a:r>
              <a:rPr lang="en-US" sz="1400" dirty="0"/>
              <a:t> </a:t>
            </a:r>
            <a:r>
              <a:rPr lang="en-US" sz="1400" dirty="0" smtClean="0"/>
              <a:t>coefficient (the thermoelectric sensitivity of the material) and </a:t>
            </a:r>
            <a:r>
              <a:rPr lang="en-US" sz="1400" dirty="0" smtClean="0"/>
              <a:t>a </a:t>
            </a:r>
            <a:r>
              <a:rPr lang="en-US" sz="1400" dirty="0"/>
              <a:t>lower thermal </a:t>
            </a:r>
            <a:r>
              <a:rPr lang="en-US" sz="1400" dirty="0" smtClean="0"/>
              <a:t>conductivity, </a:t>
            </a:r>
            <a:r>
              <a:rPr lang="en-US" sz="1400" dirty="0" smtClean="0"/>
              <a:t>corresponding to a higher ZT value</a:t>
            </a:r>
            <a:r>
              <a:rPr lang="en-US" sz="1400" dirty="0" smtClean="0"/>
              <a:t>.</a:t>
            </a:r>
            <a:endParaRPr lang="en-US" sz="1400" b="1" dirty="0"/>
          </a:p>
          <a:p>
            <a:pPr algn="just" eaLnBrk="1" hangingPunct="1">
              <a:spcAft>
                <a:spcPts val="600"/>
              </a:spcAft>
            </a:pPr>
            <a:r>
              <a:rPr lang="en-US" sz="1400" b="1" dirty="0" smtClean="0"/>
              <a:t>Results and Significance</a:t>
            </a:r>
            <a:r>
              <a:rPr lang="en-US" sz="1400" dirty="0" smtClean="0"/>
              <a:t>: </a:t>
            </a:r>
            <a:r>
              <a:rPr lang="en-US" sz="1400" dirty="0"/>
              <a:t>W</a:t>
            </a:r>
            <a:r>
              <a:rPr lang="en-US" sz="1400" dirty="0" smtClean="0"/>
              <a:t>e </a:t>
            </a:r>
            <a:r>
              <a:rPr lang="en-US" sz="1400" dirty="0"/>
              <a:t>have achieved the enhanced thermoelectric response in polycrystalline Ca</a:t>
            </a:r>
            <a:r>
              <a:rPr lang="en-US" sz="1400" baseline="-25000" dirty="0"/>
              <a:t>3</a:t>
            </a:r>
            <a:r>
              <a:rPr lang="en-US" sz="1400" dirty="0"/>
              <a:t>Co</a:t>
            </a:r>
            <a:r>
              <a:rPr lang="en-US" sz="1400" baseline="-25000" dirty="0"/>
              <a:t>4</a:t>
            </a:r>
            <a:r>
              <a:rPr lang="en-US" sz="1400" dirty="0"/>
              <a:t>O</a:t>
            </a:r>
            <a:r>
              <a:rPr lang="en-US" sz="1400" baseline="-25000" dirty="0"/>
              <a:t>9</a:t>
            </a:r>
            <a:r>
              <a:rPr lang="en-US" sz="1400" dirty="0"/>
              <a:t> on doping Tb ions in the material</a:t>
            </a:r>
            <a:r>
              <a:rPr lang="en-US" sz="1400" dirty="0" smtClean="0"/>
              <a:t>. Specifically, </a:t>
            </a:r>
            <a:r>
              <a:rPr lang="en-US" sz="1400" dirty="0"/>
              <a:t>a high figure of merit </a:t>
            </a:r>
            <a:r>
              <a:rPr lang="en-US" sz="1400" dirty="0" smtClean="0"/>
              <a:t>(ZT) of </a:t>
            </a:r>
            <a:r>
              <a:rPr lang="en-US" sz="1400" dirty="0"/>
              <a:t>0.74 at 800 K was observed for </a:t>
            </a:r>
            <a:r>
              <a:rPr lang="en-US" sz="1400" dirty="0" smtClean="0"/>
              <a:t>Ca</a:t>
            </a:r>
            <a:r>
              <a:rPr lang="en-US" sz="1400" baseline="-25000" dirty="0" smtClean="0"/>
              <a:t>2.5</a:t>
            </a:r>
            <a:r>
              <a:rPr lang="en-US" sz="1400" dirty="0" smtClean="0"/>
              <a:t>Tb</a:t>
            </a:r>
            <a:r>
              <a:rPr lang="en-US" sz="1400" baseline="-25000" dirty="0" smtClean="0"/>
              <a:t>0.5</a:t>
            </a:r>
            <a:r>
              <a:rPr lang="en-US" sz="1400" dirty="0" smtClean="0"/>
              <a:t>Co</a:t>
            </a:r>
            <a:r>
              <a:rPr lang="en-US" sz="1400" baseline="-25000" dirty="0" smtClean="0"/>
              <a:t>4</a:t>
            </a:r>
            <a:r>
              <a:rPr lang="en-US" sz="1400" dirty="0" smtClean="0"/>
              <a:t>O</a:t>
            </a:r>
            <a:r>
              <a:rPr lang="en-US" sz="1400" baseline="-25000" dirty="0" smtClean="0"/>
              <a:t>9</a:t>
            </a:r>
            <a:r>
              <a:rPr lang="en-US" sz="1400" dirty="0" smtClean="0"/>
              <a:t>. </a:t>
            </a:r>
            <a:endParaRPr lang="en-US" sz="1400" dirty="0"/>
          </a:p>
        </p:txBody>
      </p:sp>
      <p:sp>
        <p:nvSpPr>
          <p:cNvPr id="11" name="Rectangle 37" descr="Terbium Ion Doping in Ca3Co4O9: A Step towards High-Performance Thermoelectric Materials" title="High Performance Thermoelectrics"/>
          <p:cNvSpPr>
            <a:spLocks noChangeArrowheads="1"/>
          </p:cNvSpPr>
          <p:nvPr/>
        </p:nvSpPr>
        <p:spPr bwMode="auto">
          <a:xfrm>
            <a:off x="4785318" y="1592413"/>
            <a:ext cx="3994794" cy="45122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 name="Rectangle 11"/>
          <p:cNvSpPr/>
          <p:nvPr/>
        </p:nvSpPr>
        <p:spPr>
          <a:xfrm>
            <a:off x="152400" y="745755"/>
            <a:ext cx="561033" cy="276999"/>
          </a:xfrm>
          <a:prstGeom prst="rect">
            <a:avLst/>
          </a:prstGeom>
        </p:spPr>
        <p:txBody>
          <a:bodyPr wrap="square" anchor="ctr">
            <a:spAutoFit/>
          </a:bodyPr>
          <a:lstStyle/>
          <a:p>
            <a:r>
              <a:rPr lang="en-US" sz="1200" b="1" dirty="0" smtClean="0">
                <a:solidFill>
                  <a:srgbClr val="002060"/>
                </a:solidFill>
              </a:rPr>
              <a:t>2017</a:t>
            </a:r>
            <a:endParaRPr lang="en-US" sz="1200" b="1" dirty="0">
              <a:solidFill>
                <a:srgbClr val="002060"/>
              </a:solidFill>
            </a:endParaRPr>
          </a:p>
        </p:txBody>
      </p:sp>
      <p:grpSp>
        <p:nvGrpSpPr>
          <p:cNvPr id="19" name="Group 18" descr="The upper figure shows the improvement in the figure of merit for thermoelectric materials over the last 16 years. The lower figure shows a schematic diagram of the device geometry used to make the measurements." title="Historical Improvement in Thermoelectrics and Experimental Schematic"/>
          <p:cNvGrpSpPr/>
          <p:nvPr/>
        </p:nvGrpSpPr>
        <p:grpSpPr>
          <a:xfrm>
            <a:off x="5222865" y="1656086"/>
            <a:ext cx="2878198" cy="3225711"/>
            <a:chOff x="5715000" y="533400"/>
            <a:chExt cx="3278753" cy="4500438"/>
          </a:xfrm>
        </p:grpSpPr>
        <p:pic>
          <p:nvPicPr>
            <p:cNvPr id="21" name="Picture 20" descr="(a) Performance of Ca3Co4O9 based thermoelectric material over two decades and the performance achieved in our present work.  " title="Thermoelectric Material"/>
            <p:cNvPicPr/>
            <p:nvPr/>
          </p:nvPicPr>
          <p:blipFill>
            <a:blip r:embed="rId3" cstate="print"/>
            <a:srcRect r="11867"/>
            <a:stretch>
              <a:fillRect/>
            </a:stretch>
          </p:blipFill>
          <p:spPr bwMode="auto">
            <a:xfrm>
              <a:off x="5867400" y="533400"/>
              <a:ext cx="3105813" cy="2679589"/>
            </a:xfrm>
            <a:prstGeom prst="rect">
              <a:avLst/>
            </a:prstGeom>
            <a:noFill/>
          </p:spPr>
        </p:pic>
        <p:pic>
          <p:nvPicPr>
            <p:cNvPr id="22" name="Picture 21" descr="(b) Schematic of thermoelectric module based on oxide thermoelectric material. " title="Thermoelectric Module"/>
            <p:cNvPicPr/>
            <p:nvPr/>
          </p:nvPicPr>
          <p:blipFill>
            <a:blip r:embed="rId4" cstate="print"/>
            <a:srcRect/>
            <a:stretch>
              <a:fillRect/>
            </a:stretch>
          </p:blipFill>
          <p:spPr bwMode="auto">
            <a:xfrm>
              <a:off x="5943600" y="3276600"/>
              <a:ext cx="3050153" cy="1757238"/>
            </a:xfrm>
            <a:prstGeom prst="rect">
              <a:avLst/>
            </a:prstGeom>
            <a:noFill/>
            <a:ln w="9525">
              <a:noFill/>
              <a:miter lim="800000"/>
              <a:headEnd/>
              <a:tailEnd/>
            </a:ln>
          </p:spPr>
        </p:pic>
        <p:sp>
          <p:nvSpPr>
            <p:cNvPr id="23" name="TextBox 22"/>
            <p:cNvSpPr txBox="1"/>
            <p:nvPr/>
          </p:nvSpPr>
          <p:spPr>
            <a:xfrm>
              <a:off x="5715000" y="609600"/>
              <a:ext cx="364202" cy="276999"/>
            </a:xfrm>
            <a:prstGeom prst="rect">
              <a:avLst/>
            </a:prstGeom>
            <a:noFill/>
          </p:spPr>
          <p:txBody>
            <a:bodyPr wrap="none" rtlCol="0">
              <a:spAutoFit/>
            </a:bodyPr>
            <a:lstStyle/>
            <a:p>
              <a:r>
                <a:rPr lang="en-US" sz="1200" b="1" dirty="0" smtClean="0">
                  <a:latin typeface="Times New Roman" pitchFamily="18" charset="0"/>
                  <a:cs typeface="Times New Roman" pitchFamily="18" charset="0"/>
                </a:rPr>
                <a:t>(a)</a:t>
              </a:r>
              <a:endParaRPr lang="en-US" sz="1200" b="1" dirty="0">
                <a:latin typeface="Times New Roman" pitchFamily="18" charset="0"/>
                <a:cs typeface="Times New Roman" pitchFamily="18" charset="0"/>
              </a:endParaRPr>
            </a:p>
          </p:txBody>
        </p:sp>
        <p:sp>
          <p:nvSpPr>
            <p:cNvPr id="24" name="TextBox 23"/>
            <p:cNvSpPr txBox="1"/>
            <p:nvPr/>
          </p:nvSpPr>
          <p:spPr>
            <a:xfrm>
              <a:off x="5791200" y="3124200"/>
              <a:ext cx="372218" cy="276999"/>
            </a:xfrm>
            <a:prstGeom prst="rect">
              <a:avLst/>
            </a:prstGeom>
            <a:noFill/>
          </p:spPr>
          <p:txBody>
            <a:bodyPr wrap="none" rtlCol="0">
              <a:spAutoFit/>
            </a:bodyPr>
            <a:lstStyle/>
            <a:p>
              <a:r>
                <a:rPr lang="en-US" sz="1200" b="1" dirty="0" smtClean="0">
                  <a:latin typeface="Times New Roman" pitchFamily="18" charset="0"/>
                  <a:cs typeface="Times New Roman" pitchFamily="18" charset="0"/>
                </a:rPr>
                <a:t>(b)</a:t>
              </a:r>
              <a:endParaRPr lang="en-US" sz="1200" b="1" dirty="0">
                <a:latin typeface="Times New Roman" pitchFamily="18" charset="0"/>
                <a:cs typeface="Times New Roman" pitchFamily="18" charset="0"/>
              </a:endParaRPr>
            </a:p>
          </p:txBody>
        </p:sp>
      </p:grpSp>
      <p:sp>
        <p:nvSpPr>
          <p:cNvPr id="25" name="Rectangle 1"/>
          <p:cNvSpPr>
            <a:spLocks noChangeArrowheads="1"/>
          </p:cNvSpPr>
          <p:nvPr/>
        </p:nvSpPr>
        <p:spPr bwMode="auto">
          <a:xfrm>
            <a:off x="4785318" y="4920979"/>
            <a:ext cx="3994794"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Arial"/>
                <a:ea typeface="MS Mincho" pitchFamily="49" charset="-128"/>
                <a:cs typeface="Arial"/>
              </a:rPr>
              <a:t>(a) </a:t>
            </a:r>
            <a:r>
              <a:rPr kumimoji="0" lang="en-US" sz="1100" b="0" i="0" u="none" strike="noStrike" cap="none" normalizeH="0" baseline="0" dirty="0" smtClean="0">
                <a:ln>
                  <a:noFill/>
                </a:ln>
                <a:solidFill>
                  <a:srgbClr val="000000"/>
                </a:solidFill>
                <a:effectLst/>
                <a:latin typeface="Arial"/>
                <a:ea typeface="MS Mincho" pitchFamily="49" charset="-128"/>
                <a:cs typeface="Arial"/>
              </a:rPr>
              <a:t>Performance of </a:t>
            </a:r>
            <a:r>
              <a:rPr kumimoji="0" lang="en-US" sz="1100" b="0" i="0" u="none" strike="noStrike" cap="none" normalizeH="0" baseline="0" dirty="0" smtClean="0">
                <a:ln>
                  <a:noFill/>
                </a:ln>
                <a:solidFill>
                  <a:schemeClr val="tx1"/>
                </a:solidFill>
                <a:effectLst/>
                <a:latin typeface="Arial"/>
                <a:ea typeface="MS Mincho" pitchFamily="49" charset="-128"/>
                <a:cs typeface="Arial"/>
              </a:rPr>
              <a:t>Ca</a:t>
            </a:r>
            <a:r>
              <a:rPr kumimoji="0" lang="en-US" sz="1100" b="0" i="0" u="none" strike="noStrike" cap="none" normalizeH="0" baseline="-30000" dirty="0" smtClean="0">
                <a:ln>
                  <a:noFill/>
                </a:ln>
                <a:solidFill>
                  <a:schemeClr val="tx1"/>
                </a:solidFill>
                <a:effectLst/>
                <a:latin typeface="Arial"/>
                <a:ea typeface="MS Mincho" pitchFamily="49" charset="-128"/>
                <a:cs typeface="Arial"/>
              </a:rPr>
              <a:t>3</a:t>
            </a:r>
            <a:r>
              <a:rPr kumimoji="0" lang="en-US" sz="1100" b="0" i="0" u="none" strike="noStrike" cap="none" normalizeH="0" baseline="0" dirty="0" smtClean="0">
                <a:ln>
                  <a:noFill/>
                </a:ln>
                <a:solidFill>
                  <a:schemeClr val="tx1"/>
                </a:solidFill>
                <a:effectLst/>
                <a:latin typeface="Arial"/>
                <a:ea typeface="MS Mincho" pitchFamily="49" charset="-128"/>
                <a:cs typeface="Arial"/>
              </a:rPr>
              <a:t>Co</a:t>
            </a:r>
            <a:r>
              <a:rPr kumimoji="0" lang="en-US" sz="1100" b="0" i="0" u="none" strike="noStrike" cap="none" normalizeH="0" baseline="-30000" dirty="0" smtClean="0">
                <a:ln>
                  <a:noFill/>
                </a:ln>
                <a:solidFill>
                  <a:schemeClr val="tx1"/>
                </a:solidFill>
                <a:effectLst/>
                <a:latin typeface="Arial"/>
                <a:ea typeface="MS Mincho" pitchFamily="49" charset="-128"/>
                <a:cs typeface="Arial"/>
              </a:rPr>
              <a:t>4</a:t>
            </a:r>
            <a:r>
              <a:rPr kumimoji="0" lang="en-US" sz="1100" b="0" i="0" u="none" strike="noStrike" cap="none" normalizeH="0" baseline="0" dirty="0" smtClean="0">
                <a:ln>
                  <a:noFill/>
                </a:ln>
                <a:solidFill>
                  <a:schemeClr val="tx1"/>
                </a:solidFill>
                <a:effectLst/>
                <a:latin typeface="Arial"/>
                <a:ea typeface="MS Mincho" pitchFamily="49" charset="-128"/>
                <a:cs typeface="Arial"/>
              </a:rPr>
              <a:t>O</a:t>
            </a:r>
            <a:r>
              <a:rPr kumimoji="0" lang="en-US" sz="1100" b="0" i="0" u="none" strike="noStrike" cap="none" normalizeH="0" baseline="-30000" dirty="0" smtClean="0">
                <a:ln>
                  <a:noFill/>
                </a:ln>
                <a:solidFill>
                  <a:schemeClr val="tx1"/>
                </a:solidFill>
                <a:effectLst/>
                <a:latin typeface="Arial"/>
                <a:ea typeface="MS Mincho" pitchFamily="49" charset="-128"/>
                <a:cs typeface="Arial"/>
              </a:rPr>
              <a:t>9 </a:t>
            </a:r>
            <a:r>
              <a:rPr kumimoji="0" lang="en-US" sz="1100" b="0" i="0" u="none" strike="noStrike" cap="none" normalizeH="0" baseline="0" dirty="0" smtClean="0">
                <a:ln>
                  <a:noFill/>
                </a:ln>
                <a:solidFill>
                  <a:schemeClr val="tx1"/>
                </a:solidFill>
                <a:effectLst/>
                <a:latin typeface="Arial"/>
                <a:ea typeface="MS Mincho" pitchFamily="49" charset="-128"/>
                <a:cs typeface="Arial"/>
              </a:rPr>
              <a:t>based </a:t>
            </a:r>
            <a:r>
              <a:rPr kumimoji="0" lang="en-US" sz="1100" b="0" i="0" u="none" strike="noStrike" cap="none" normalizeH="0" baseline="0" dirty="0" smtClean="0">
                <a:ln>
                  <a:noFill/>
                </a:ln>
                <a:solidFill>
                  <a:srgbClr val="000000"/>
                </a:solidFill>
                <a:effectLst/>
                <a:latin typeface="Arial"/>
                <a:ea typeface="MS Mincho" pitchFamily="49" charset="-128"/>
                <a:cs typeface="Arial"/>
              </a:rPr>
              <a:t>thermoelectric material over two decades and</a:t>
            </a:r>
            <a:r>
              <a:rPr kumimoji="0" lang="en-US" sz="1100" b="0" i="0" u="none" strike="noStrike" cap="none" normalizeH="0" dirty="0" smtClean="0">
                <a:ln>
                  <a:noFill/>
                </a:ln>
                <a:solidFill>
                  <a:srgbClr val="000000"/>
                </a:solidFill>
                <a:effectLst/>
                <a:latin typeface="Arial"/>
                <a:ea typeface="MS Mincho" pitchFamily="49" charset="-128"/>
                <a:cs typeface="Arial"/>
              </a:rPr>
              <a:t> the </a:t>
            </a:r>
            <a:r>
              <a:rPr kumimoji="0" lang="en-US" sz="1100" b="0" i="0" u="none" strike="noStrike" cap="none" normalizeH="0" baseline="0" dirty="0" smtClean="0">
                <a:ln>
                  <a:noFill/>
                </a:ln>
                <a:solidFill>
                  <a:srgbClr val="000000"/>
                </a:solidFill>
                <a:effectLst/>
                <a:latin typeface="Arial"/>
                <a:ea typeface="MS Mincho" pitchFamily="49" charset="-128"/>
                <a:cs typeface="Arial"/>
              </a:rPr>
              <a:t>performance achieved </a:t>
            </a:r>
            <a:r>
              <a:rPr lang="en-US" sz="1100" dirty="0" smtClean="0">
                <a:solidFill>
                  <a:srgbClr val="000000"/>
                </a:solidFill>
                <a:latin typeface="Arial"/>
                <a:ea typeface="MS Mincho" pitchFamily="49" charset="-128"/>
                <a:cs typeface="Arial"/>
              </a:rPr>
              <a:t>in our</a:t>
            </a:r>
            <a:r>
              <a:rPr kumimoji="0" lang="en-US" sz="1100" b="0" i="0" u="none" strike="noStrike" cap="none" normalizeH="0" baseline="0" dirty="0" smtClean="0">
                <a:ln>
                  <a:noFill/>
                </a:ln>
                <a:solidFill>
                  <a:srgbClr val="000000"/>
                </a:solidFill>
                <a:effectLst/>
                <a:latin typeface="Arial"/>
                <a:ea typeface="MS Mincho" pitchFamily="49" charset="-128"/>
                <a:cs typeface="Arial"/>
              </a:rPr>
              <a:t> present work. </a:t>
            </a:r>
            <a:r>
              <a:rPr kumimoji="0" lang="en-US" sz="1100" b="1" i="0" u="none" strike="noStrike" cap="none" normalizeH="0" baseline="0" dirty="0" smtClean="0">
                <a:ln>
                  <a:noFill/>
                </a:ln>
                <a:solidFill>
                  <a:srgbClr val="000000"/>
                </a:solidFill>
                <a:effectLst/>
                <a:latin typeface="Arial"/>
                <a:ea typeface="MS Mincho" pitchFamily="49" charset="-128"/>
                <a:cs typeface="Arial"/>
              </a:rPr>
              <a:t>(b)</a:t>
            </a:r>
            <a:r>
              <a:rPr kumimoji="0" lang="en-US" sz="1100" b="0" i="0" u="none" strike="noStrike" cap="none" normalizeH="0" baseline="0" dirty="0" smtClean="0">
                <a:ln>
                  <a:noFill/>
                </a:ln>
                <a:solidFill>
                  <a:srgbClr val="000000"/>
                </a:solidFill>
                <a:effectLst/>
                <a:latin typeface="Arial"/>
                <a:ea typeface="MS Mincho" pitchFamily="49" charset="-128"/>
                <a:cs typeface="Arial"/>
              </a:rPr>
              <a:t> Schematic of thermoelectric module based on oxide thermoelectric material.  </a:t>
            </a:r>
            <a:endParaRPr kumimoji="0" lang="en-US" sz="1100" b="0" i="0" u="none" strike="noStrike" cap="none" normalizeH="0" baseline="0" dirty="0" smtClean="0">
              <a:ln>
                <a:noFill/>
              </a:ln>
              <a:solidFill>
                <a:schemeClr val="tx1"/>
              </a:solidFill>
              <a:effectLst/>
              <a:latin typeface="Arial"/>
              <a:cs typeface="Arial"/>
            </a:endParaRPr>
          </a:p>
        </p:txBody>
      </p:sp>
      <p:sp>
        <p:nvSpPr>
          <p:cNvPr id="3" name="TextBox 2"/>
          <p:cNvSpPr txBox="1"/>
          <p:nvPr/>
        </p:nvSpPr>
        <p:spPr>
          <a:xfrm>
            <a:off x="4785319" y="5765072"/>
            <a:ext cx="3994794" cy="338554"/>
          </a:xfrm>
          <a:prstGeom prst="rect">
            <a:avLst/>
          </a:prstGeom>
          <a:noFill/>
        </p:spPr>
        <p:txBody>
          <a:bodyPr wrap="square" rtlCol="0">
            <a:spAutoFit/>
          </a:bodyPr>
          <a:lstStyle/>
          <a:p>
            <a:r>
              <a:rPr lang="en-US" sz="800" dirty="0">
                <a:latin typeface="Arial"/>
                <a:cs typeface="Arial"/>
              </a:rPr>
              <a:t>S. </a:t>
            </a:r>
            <a:r>
              <a:rPr lang="en-US" sz="800" dirty="0" err="1">
                <a:latin typeface="Arial"/>
                <a:cs typeface="Arial"/>
              </a:rPr>
              <a:t>Saini</a:t>
            </a:r>
            <a:r>
              <a:rPr lang="en-US" sz="800" dirty="0">
                <a:latin typeface="Arial"/>
                <a:cs typeface="Arial"/>
              </a:rPr>
              <a:t>, H. </a:t>
            </a:r>
            <a:r>
              <a:rPr lang="en-US" sz="800" dirty="0" err="1">
                <a:latin typeface="Arial"/>
                <a:cs typeface="Arial"/>
              </a:rPr>
              <a:t>Yaddanapudi</a:t>
            </a:r>
            <a:r>
              <a:rPr lang="en-US" sz="800" dirty="0">
                <a:latin typeface="Arial"/>
                <a:cs typeface="Arial"/>
              </a:rPr>
              <a:t>, K. Tian, Y. Yin, D. </a:t>
            </a:r>
            <a:r>
              <a:rPr lang="en-US" sz="800" dirty="0" err="1">
                <a:latin typeface="Arial"/>
                <a:cs typeface="Arial"/>
              </a:rPr>
              <a:t>Magginetti</a:t>
            </a:r>
            <a:r>
              <a:rPr lang="en-US" sz="800" dirty="0">
                <a:latin typeface="Arial"/>
                <a:cs typeface="Arial"/>
              </a:rPr>
              <a:t>, A. </a:t>
            </a:r>
            <a:r>
              <a:rPr lang="en-US" sz="800" dirty="0" err="1">
                <a:latin typeface="Arial"/>
                <a:cs typeface="Arial"/>
              </a:rPr>
              <a:t>Tiwari</a:t>
            </a:r>
            <a:r>
              <a:rPr lang="en-US" sz="800" dirty="0">
                <a:latin typeface="Arial"/>
                <a:cs typeface="Arial"/>
              </a:rPr>
              <a:t>, </a:t>
            </a:r>
            <a:r>
              <a:rPr lang="en-US" sz="800" dirty="0" smtClean="0">
                <a:latin typeface="Arial"/>
                <a:cs typeface="Arial"/>
              </a:rPr>
              <a:t>Sci</a:t>
            </a:r>
            <a:r>
              <a:rPr lang="en-US" sz="800" dirty="0">
                <a:latin typeface="Arial"/>
                <a:cs typeface="Arial"/>
              </a:rPr>
              <a:t>. Rep. </a:t>
            </a:r>
            <a:r>
              <a:rPr lang="en-US" sz="800" b="1" dirty="0">
                <a:latin typeface="Arial"/>
                <a:cs typeface="Arial"/>
              </a:rPr>
              <a:t>7</a:t>
            </a:r>
            <a:r>
              <a:rPr lang="en-US" sz="800" dirty="0">
                <a:latin typeface="Arial"/>
                <a:cs typeface="Arial"/>
              </a:rPr>
              <a:t>, 44621 (2017). doi:10.1038/srep44621 </a:t>
            </a:r>
          </a:p>
        </p:txBody>
      </p:sp>
    </p:spTree>
    <p:extLst>
      <p:ext uri="{BB962C8B-B14F-4D97-AF65-F5344CB8AC3E}">
        <p14:creationId xmlns:p14="http://schemas.microsoft.com/office/powerpoint/2010/main" val="3243173290"/>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11863</TotalTime>
  <Words>409</Words>
  <Application>Microsoft Macintosh PowerPoint</Application>
  <PresentationFormat>On-screen Show (4:3)</PresentationFormat>
  <Paragraphs>13</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Breeze</vt:lpstr>
      <vt:lpstr>Terbium Ion Doping in Ca3Co4O9: A Step Towards High-Performance Thermoelectric Materials</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dc:creator>
  <cp:lastModifiedBy>Ajay Nahata</cp:lastModifiedBy>
  <cp:revision>44</cp:revision>
  <cp:lastPrinted>2016-08-01T15:14:13Z</cp:lastPrinted>
  <dcterms:created xsi:type="dcterms:W3CDTF">2016-07-19T18:16:54Z</dcterms:created>
  <dcterms:modified xsi:type="dcterms:W3CDTF">2017-06-15T18:44:27Z</dcterms:modified>
</cp:coreProperties>
</file>