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0" autoAdjust="0"/>
    <p:restoredTop sz="85482" autoAdjust="0"/>
  </p:normalViewPr>
  <p:slideViewPr>
    <p:cSldViewPr snapToGrid="0" snapToObjects="1">
      <p:cViewPr varScale="1">
        <p:scale>
          <a:sx n="176" d="100"/>
          <a:sy n="176" d="100"/>
        </p:scale>
        <p:origin x="-1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61E98-0BA2-7144-8568-9A2189F1977E}" type="datetimeFigureOut">
              <a:rPr lang="en-US" smtClean="0"/>
              <a:t>6/15/17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35F9A-349B-9B4B-B26B-D99EFA65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3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Macroscopic spatial spin distribution caused by the application of an in-plane thermal gradient in a conducting ferromagnetic film, known as transverse spin-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Seebeck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effect (TSSE), is in many cases overshadowed by thermoelectric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magnetothermoelectric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effects when using the conventional electrical detection via the inverse spin Hall effect. The figure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schematically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shows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optical technique for the detection and characterization of TSSE response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permalloy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films using magneto-optical Kerr effect with an ultrasensitive fiber-optic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Sagnac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interferometer microscope that is free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magnetothermoelectric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artifacts, which also allows measurements with field direction parallel and perpendicular to the film surface. We found a substantial anisotropy in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permalloy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TSSE coefficient, where the “in-plane magnetization” coefficient is much larger than that in the “out-of-plane magnetization.”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5F9A-349B-9B4B-B26B-D99EFA6595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0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g"/><Relationship Id="rId1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g"/><Relationship Id="rId8" Type="http://schemas.openxmlformats.org/officeDocument/2006/relationships/image" Target="../media/image3.jpg"/><Relationship Id="rId9" Type="http://schemas.openxmlformats.org/officeDocument/2006/relationships/image" Target="../media/image4.jpg"/><Relationship Id="rId10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“Optical </a:t>
            </a:r>
            <a:r>
              <a:rPr lang="en-US" sz="1800" b="1" dirty="0" smtClean="0">
                <a:solidFill>
                  <a:schemeClr val="tx1"/>
                </a:solidFill>
              </a:rPr>
              <a:t>Detection </a:t>
            </a:r>
            <a:r>
              <a:rPr lang="en-US" sz="1800" b="1" dirty="0">
                <a:solidFill>
                  <a:schemeClr val="tx1"/>
                </a:solidFill>
              </a:rPr>
              <a:t>of </a:t>
            </a:r>
            <a:r>
              <a:rPr lang="en-US" sz="1800" b="1" dirty="0" smtClean="0">
                <a:solidFill>
                  <a:schemeClr val="tx1"/>
                </a:solidFill>
              </a:rPr>
              <a:t>Transverse </a:t>
            </a:r>
            <a:r>
              <a:rPr lang="en-US" sz="1800" b="1" dirty="0">
                <a:solidFill>
                  <a:schemeClr val="tx1"/>
                </a:solidFill>
              </a:rPr>
              <a:t>S</a:t>
            </a:r>
            <a:r>
              <a:rPr lang="en-US" sz="1800" b="1" dirty="0" smtClean="0">
                <a:solidFill>
                  <a:schemeClr val="tx1"/>
                </a:solidFill>
              </a:rPr>
              <a:t>pin</a:t>
            </a:r>
            <a:r>
              <a:rPr lang="en-US" sz="1800" b="1" dirty="0">
                <a:solidFill>
                  <a:schemeClr val="tx1"/>
                </a:solidFill>
              </a:rPr>
              <a:t>-</a:t>
            </a:r>
            <a:r>
              <a:rPr lang="en-US" sz="1800" b="1" dirty="0" err="1">
                <a:solidFill>
                  <a:schemeClr val="tx1"/>
                </a:solidFill>
              </a:rPr>
              <a:t>Seebeck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Effect </a:t>
            </a:r>
            <a:r>
              <a:rPr lang="en-US" sz="1800" b="1" dirty="0">
                <a:solidFill>
                  <a:schemeClr val="tx1"/>
                </a:solidFill>
              </a:rPr>
              <a:t>in </a:t>
            </a:r>
            <a:r>
              <a:rPr lang="en-US" sz="1800" b="1" dirty="0" err="1">
                <a:solidFill>
                  <a:schemeClr val="tx1"/>
                </a:solidFill>
              </a:rPr>
              <a:t>P</a:t>
            </a:r>
            <a:r>
              <a:rPr lang="en-US" sz="1800" b="1" dirty="0" err="1" smtClean="0">
                <a:solidFill>
                  <a:schemeClr val="tx1"/>
                </a:solidFill>
              </a:rPr>
              <a:t>ermalloy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F</a:t>
            </a:r>
            <a:r>
              <a:rPr lang="en-US" sz="1800" b="1" dirty="0" smtClean="0">
                <a:solidFill>
                  <a:schemeClr val="tx1"/>
                </a:solidFill>
              </a:rPr>
              <a:t>ilms </a:t>
            </a:r>
            <a:r>
              <a:rPr lang="en-US" sz="1800" b="1" dirty="0">
                <a:solidFill>
                  <a:schemeClr val="tx1"/>
                </a:solidFill>
              </a:rPr>
              <a:t>using </a:t>
            </a:r>
            <a:r>
              <a:rPr lang="en-US" sz="1800" b="1" dirty="0" err="1">
                <a:solidFill>
                  <a:schemeClr val="tx1"/>
                </a:solidFill>
              </a:rPr>
              <a:t>Sagnac</a:t>
            </a:r>
            <a:r>
              <a:rPr lang="en-US" sz="1800" b="1">
                <a:solidFill>
                  <a:schemeClr val="tx1"/>
                </a:solidFill>
              </a:rPr>
              <a:t> </a:t>
            </a:r>
            <a:r>
              <a:rPr lang="en-US" sz="1800" b="1" smtClean="0">
                <a:solidFill>
                  <a:schemeClr val="tx1"/>
                </a:solidFill>
              </a:rPr>
              <a:t>Interferometer </a:t>
            </a:r>
            <a:r>
              <a:rPr lang="en-US" sz="1800" b="1" dirty="0">
                <a:solidFill>
                  <a:schemeClr val="tx1"/>
                </a:solidFill>
              </a:rPr>
              <a:t>M</a:t>
            </a:r>
            <a:r>
              <a:rPr lang="en-US" sz="1800" b="1" smtClean="0">
                <a:solidFill>
                  <a:schemeClr val="tx1"/>
                </a:solidFill>
              </a:rPr>
              <a:t>icroscopy</a:t>
            </a:r>
            <a:r>
              <a:rPr lang="en-US" sz="1800" b="1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035" y="1106993"/>
            <a:ext cx="46925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R. </a:t>
            </a:r>
            <a:r>
              <a:rPr lang="en-US" sz="1200" b="1" dirty="0" err="1">
                <a:solidFill>
                  <a:schemeClr val="bg1"/>
                </a:solidFill>
              </a:rPr>
              <a:t>McLauglin</a:t>
            </a:r>
            <a:r>
              <a:rPr lang="en-US" sz="1200" b="1" dirty="0">
                <a:solidFill>
                  <a:schemeClr val="bg1"/>
                </a:solidFill>
              </a:rPr>
              <a:t>, D. Sun, and Z.V. Vardeny; University of Utah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54585"/>
            <a:ext cx="275982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MRSEC at the University of Utah;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 DMR 1121252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91240" y="1411003"/>
            <a:ext cx="3892550" cy="477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sz="1400" dirty="0"/>
              <a:t>The field of </a:t>
            </a:r>
            <a:r>
              <a:rPr lang="en-US" sz="1400" i="1" dirty="0" err="1" smtClean="0"/>
              <a:t>spintronics</a:t>
            </a:r>
            <a:r>
              <a:rPr lang="en-US" sz="1400" dirty="0" smtClean="0"/>
              <a:t>, which involves </a:t>
            </a:r>
            <a:r>
              <a:rPr lang="en-US" sz="1400" dirty="0"/>
              <a:t>the design of novel electronic devices that </a:t>
            </a:r>
            <a:r>
              <a:rPr lang="en-US" sz="1400" dirty="0" smtClean="0"/>
              <a:t>utilize </a:t>
            </a:r>
            <a:r>
              <a:rPr lang="en-US" sz="1400" dirty="0"/>
              <a:t>the </a:t>
            </a:r>
            <a:r>
              <a:rPr lang="en-US" sz="1400" i="1" dirty="0"/>
              <a:t>spin</a:t>
            </a:r>
            <a:r>
              <a:rPr lang="en-US" sz="1400" dirty="0"/>
              <a:t> of electrons, requires researchers to develop a robust source of spin-polarized currents to fuel future technology. One promising avenue for a reliable spin-current source is the spin </a:t>
            </a:r>
            <a:r>
              <a:rPr lang="en-US" sz="1400" dirty="0" err="1"/>
              <a:t>Seebeck</a:t>
            </a:r>
            <a:r>
              <a:rPr lang="en-US" sz="1400" dirty="0"/>
              <a:t> effect, where a thermal gradient is used to drive a spin-current in a </a:t>
            </a:r>
            <a:r>
              <a:rPr lang="en-US" sz="1400" dirty="0" smtClean="0"/>
              <a:t>ferromagnet.</a:t>
            </a:r>
            <a:endParaRPr lang="en-US" sz="1000" dirty="0"/>
          </a:p>
          <a:p>
            <a:pPr algn="just" eaLnBrk="1" hangingPunct="1">
              <a:spcAft>
                <a:spcPts val="600"/>
              </a:spcAft>
            </a:pPr>
            <a:r>
              <a:rPr lang="en-US" sz="1400" dirty="0" smtClean="0"/>
              <a:t>We used </a:t>
            </a:r>
            <a:r>
              <a:rPr lang="en-US" sz="1400" dirty="0"/>
              <a:t>the magneto-optical Kerr effect (the rotation of polarized light by a magnetic medium) to gain an unprecedented look into the microscopic physics of the spin-</a:t>
            </a:r>
            <a:r>
              <a:rPr lang="en-US" sz="1400" dirty="0" err="1"/>
              <a:t>Seebeck</a:t>
            </a:r>
            <a:r>
              <a:rPr lang="en-US" sz="1400" dirty="0"/>
              <a:t> effect in a </a:t>
            </a:r>
            <a:r>
              <a:rPr lang="en-US" sz="1400" dirty="0" err="1"/>
              <a:t>permalloy</a:t>
            </a:r>
            <a:r>
              <a:rPr lang="en-US" sz="1400" dirty="0"/>
              <a:t> ferromagnet film.</a:t>
            </a:r>
            <a:endParaRPr lang="en-US" sz="1000" dirty="0"/>
          </a:p>
          <a:p>
            <a:pPr algn="just" eaLnBrk="1" hangingPunct="1">
              <a:spcAft>
                <a:spcPts val="600"/>
              </a:spcAft>
            </a:pPr>
            <a:r>
              <a:rPr lang="en-US" sz="1400" dirty="0" smtClean="0"/>
              <a:t>The </a:t>
            </a:r>
            <a:r>
              <a:rPr lang="en-US" sz="1400" dirty="0"/>
              <a:t>breakthrough required the ultra-high sensitivity of our homebuilt fiber optic </a:t>
            </a:r>
            <a:r>
              <a:rPr lang="en-US" sz="1400" dirty="0" err="1"/>
              <a:t>Sagnac</a:t>
            </a:r>
            <a:r>
              <a:rPr lang="en-US" sz="1400" dirty="0"/>
              <a:t> interferometer, which we adapted into a diffraction-limited confocal microscope in order to spatially map the magnetization change of magnetic thin films with 20 </a:t>
            </a:r>
            <a:r>
              <a:rPr lang="en-US" sz="1400" dirty="0" err="1"/>
              <a:t>nano</a:t>
            </a:r>
            <a:r>
              <a:rPr lang="en-US" sz="1400" dirty="0" smtClean="0"/>
              <a:t>-radian </a:t>
            </a:r>
            <a:r>
              <a:rPr lang="en-US" sz="1400" dirty="0"/>
              <a:t>angular resolution.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667250" y="1727886"/>
            <a:ext cx="4076700" cy="4260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126076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2017</a:t>
            </a:r>
          </a:p>
        </p:txBody>
      </p:sp>
      <p:grpSp>
        <p:nvGrpSpPr>
          <p:cNvPr id="6" name="Group 5" descr="Diagram of the all-optical spin Seebeck detection scheme. The laser whose polarization is to be measured is incident on the film from above. In the plane of the film, a temperature gradient is applied. The laser is used to watch for subtle changes in magnetization which yield information about in-plane spin currents. " title="Experimental diagram">
            <a:extLst>
              <a:ext uri="{FF2B5EF4-FFF2-40B4-BE49-F238E27FC236}">
                <a16:creationId xmlns="" xmlns:a16="http://schemas.microsoft.com/office/drawing/2014/main" id="{371F214C-806C-4DF9-B6FE-B5D65B2F09E7}"/>
              </a:ext>
            </a:extLst>
          </p:cNvPr>
          <p:cNvGrpSpPr/>
          <p:nvPr/>
        </p:nvGrpSpPr>
        <p:grpSpPr>
          <a:xfrm>
            <a:off x="4897641" y="1788085"/>
            <a:ext cx="3525011" cy="2799142"/>
            <a:chOff x="4853867" y="1823219"/>
            <a:chExt cx="3731746" cy="2963306"/>
          </a:xfrm>
        </p:grpSpPr>
        <p:pic>
          <p:nvPicPr>
            <p:cNvPr id="13" name="Picture 12" descr="D:\4 UoU Lab\24 Spin Seebeck by Saganc\Drafted figures\Figure 1\Figure 1 2016 1121 ppt v2.emf">
              <a:extLst>
                <a:ext uri="{FF2B5EF4-FFF2-40B4-BE49-F238E27FC236}">
                  <a16:creationId xmlns="" xmlns:a16="http://schemas.microsoft.com/office/drawing/2014/main" id="{71E16366-48DE-481C-812D-6BB2D026998B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645" b="50000"/>
            <a:stretch/>
          </p:blipFill>
          <p:spPr bwMode="auto">
            <a:xfrm>
              <a:off x="4853867" y="1823219"/>
              <a:ext cx="3731746" cy="27297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B56E4DD2-3F61-43AB-B382-42D9D64D19BC}"/>
                </a:ext>
              </a:extLst>
            </p:cNvPr>
            <p:cNvSpPr/>
            <p:nvPr/>
          </p:nvSpPr>
          <p:spPr>
            <a:xfrm>
              <a:off x="4960707" y="1870144"/>
              <a:ext cx="507789" cy="467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B665E347-FA96-4F5C-A97F-E08874D681CD}"/>
                </a:ext>
              </a:extLst>
            </p:cNvPr>
            <p:cNvSpPr/>
            <p:nvPr/>
          </p:nvSpPr>
          <p:spPr>
            <a:xfrm>
              <a:off x="6451705" y="4181134"/>
              <a:ext cx="730145" cy="467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A533C333-10CA-4E75-BAE3-1141759F2608}"/>
                </a:ext>
              </a:extLst>
            </p:cNvPr>
            <p:cNvSpPr/>
            <p:nvPr/>
          </p:nvSpPr>
          <p:spPr>
            <a:xfrm>
              <a:off x="6956530" y="4319376"/>
              <a:ext cx="730145" cy="467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 Box 28">
            <a:extLst>
              <a:ext uri="{FF2B5EF4-FFF2-40B4-BE49-F238E27FC236}">
                <a16:creationId xmlns="" xmlns:a16="http://schemas.microsoft.com/office/drawing/2014/main" id="{4D0DF21B-D53D-4349-810D-B4CA905EC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282" y="4241629"/>
            <a:ext cx="389339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sz="1100" dirty="0"/>
              <a:t>A thermal gradient is applied to the </a:t>
            </a:r>
            <a:r>
              <a:rPr lang="en-US" sz="1100" dirty="0" err="1"/>
              <a:t>permalloy</a:t>
            </a:r>
            <a:r>
              <a:rPr lang="en-US" sz="1100" dirty="0"/>
              <a:t> (Ni</a:t>
            </a:r>
            <a:r>
              <a:rPr lang="en-US" sz="1100" baseline="-25000" dirty="0"/>
              <a:t>81</a:t>
            </a:r>
            <a:r>
              <a:rPr lang="en-US" sz="1100" dirty="0"/>
              <a:t>Fe</a:t>
            </a:r>
            <a:r>
              <a:rPr lang="en-US" sz="1100" baseline="-25000" dirty="0"/>
              <a:t>19</a:t>
            </a:r>
            <a:r>
              <a:rPr lang="en-US" sz="1100" dirty="0"/>
              <a:t>) ferromagnetic thin film, while the </a:t>
            </a:r>
            <a:r>
              <a:rPr lang="en-US" sz="1100" dirty="0" err="1"/>
              <a:t>Sagnac</a:t>
            </a:r>
            <a:r>
              <a:rPr lang="en-US" sz="1100" dirty="0"/>
              <a:t> interferometer microscope watches for subtle changes in magnetization due to spin currents in the film. </a:t>
            </a:r>
            <a:endParaRPr lang="en-US" sz="1100" dirty="0" smtClean="0"/>
          </a:p>
          <a:p>
            <a:pPr algn="just" eaLnBrk="1" hangingPunct="1">
              <a:spcAft>
                <a:spcPts val="600"/>
              </a:spcAft>
            </a:pPr>
            <a:r>
              <a:rPr lang="en-US" sz="1100" dirty="0" smtClean="0"/>
              <a:t>This </a:t>
            </a:r>
            <a:r>
              <a:rPr lang="en-US" sz="1100" dirty="0"/>
              <a:t>non-contact optical technique allows the magnetization and/or thermal gradient to be in-plane or out-of-plane for studying the underlying spin-</a:t>
            </a:r>
            <a:r>
              <a:rPr lang="en-US" sz="1100" dirty="0" err="1"/>
              <a:t>Seebeck</a:t>
            </a:r>
            <a:r>
              <a:rPr lang="en-US" sz="1100" dirty="0"/>
              <a:t> physics.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7250" y="5650264"/>
            <a:ext cx="407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/>
                <a:cs typeface="Arial"/>
              </a:rPr>
              <a:t>R. McLaughlin, D. Sun, C. Zhang, M. Groesbeck, and </a:t>
            </a:r>
            <a:r>
              <a:rPr lang="en-US" sz="800" dirty="0" smtClean="0">
                <a:latin typeface="Arial"/>
                <a:cs typeface="Arial"/>
              </a:rPr>
              <a:t>Z</a:t>
            </a:r>
            <a:r>
              <a:rPr lang="en-US" sz="800" dirty="0">
                <a:latin typeface="Arial"/>
                <a:cs typeface="Arial"/>
              </a:rPr>
              <a:t>. V. </a:t>
            </a:r>
            <a:r>
              <a:rPr lang="en-US" sz="800" dirty="0" smtClean="0">
                <a:latin typeface="Arial"/>
                <a:cs typeface="Arial"/>
              </a:rPr>
              <a:t>Vardeny, Phys</a:t>
            </a:r>
            <a:r>
              <a:rPr lang="en-US" sz="800" dirty="0">
                <a:latin typeface="Arial"/>
                <a:cs typeface="Arial"/>
              </a:rPr>
              <a:t>. Rev. B </a:t>
            </a:r>
          </a:p>
          <a:p>
            <a:r>
              <a:rPr lang="en-US" sz="800" b="1" dirty="0" smtClean="0">
                <a:latin typeface="Arial"/>
                <a:cs typeface="Arial"/>
              </a:rPr>
              <a:t>95</a:t>
            </a:r>
            <a:r>
              <a:rPr lang="en-US" sz="800" dirty="0" smtClean="0">
                <a:latin typeface="Arial"/>
                <a:cs typeface="Arial"/>
              </a:rPr>
              <a:t>, </a:t>
            </a:r>
            <a:r>
              <a:rPr lang="en-US" sz="800" dirty="0">
                <a:latin typeface="Arial"/>
                <a:cs typeface="Arial"/>
              </a:rPr>
              <a:t>180401 (2017).</a:t>
            </a:r>
          </a:p>
        </p:txBody>
      </p:sp>
    </p:spTree>
    <p:extLst>
      <p:ext uri="{BB962C8B-B14F-4D97-AF65-F5344CB8AC3E}">
        <p14:creationId xmlns:p14="http://schemas.microsoft.com/office/powerpoint/2010/main" val="605462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11772</TotalTime>
  <Words>431</Words>
  <Application>Microsoft Macintosh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Breeze</vt:lpstr>
      <vt:lpstr>“Optical Detection of Transverse Spin-Seebeck Effect in Permalloy Films using Sagnac Interferometer Microscopy”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Ajay Nahata</cp:lastModifiedBy>
  <cp:revision>29</cp:revision>
  <cp:lastPrinted>2016-08-01T15:14:13Z</cp:lastPrinted>
  <dcterms:created xsi:type="dcterms:W3CDTF">2016-07-19T18:16:54Z</dcterms:created>
  <dcterms:modified xsi:type="dcterms:W3CDTF">2017-06-15T18:45:12Z</dcterms:modified>
  <cp:category/>
</cp:coreProperties>
</file>