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90923" autoAdjust="0"/>
  </p:normalViewPr>
  <p:slideViewPr>
    <p:cSldViewPr snapToGrid="0" snapToObjects="1">
      <p:cViewPr>
        <p:scale>
          <a:sx n="110" d="100"/>
          <a:sy n="110" d="100"/>
        </p:scale>
        <p:origin x="19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69E73D4-3BD9-42A9-B445-385819B96D36}" type="datetimeFigureOut">
              <a:rPr lang="en-US" smtClean="0"/>
              <a:t>12/15/18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EA77BCD-C02A-41E9-911C-D9A243A89930}" type="slidenum">
              <a:rPr lang="en-US" smtClean="0"/>
              <a:t>‹#›</a:t>
            </a:fld>
            <a:endParaRPr lang="en-US"/>
          </a:p>
        </p:txBody>
      </p:sp>
    </p:spTree>
    <p:extLst>
      <p:ext uri="{BB962C8B-B14F-4D97-AF65-F5344CB8AC3E}">
        <p14:creationId xmlns:p14="http://schemas.microsoft.com/office/powerpoint/2010/main" val="428470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p–n heterojunction, specifically in solar cells, is normally comprised of a light absorber (p-type semiconductor) and an electron transport material (n-type semiconductor). The choice of p- and n-type semiconductor is governed by the effective electronic energy band alignment at the interfaces to ensure that charges (electron and holes) are successfully generated and transported to the electrodes for current generation. Besides the rational design of materials with compatible properties that can be engineered into highly efficient p–n heterojunctions, one has to consider several limitations arising from the relatively narrow light absorption range and serious electron–hole recombination at the p–n heterojunction interface. Particularly, in solar cell devices, vertically-aligned 1D nanostructures are preferred over their disordered counterparts to facilitate anisotropic charge transport to the electrodes. While many thin film p–n </a:t>
            </a:r>
            <a:r>
              <a:rPr lang="en-US" sz="1200" b="0" i="0" u="none" strike="noStrike" kern="1200" dirty="0" err="1">
                <a:solidFill>
                  <a:schemeClr val="tx1"/>
                </a:solidFill>
                <a:effectLst/>
                <a:latin typeface="+mn-lt"/>
                <a:ea typeface="+mn-ea"/>
                <a:cs typeface="+mn-cs"/>
              </a:rPr>
              <a:t>heterostructures</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superlattices</a:t>
            </a:r>
            <a:r>
              <a:rPr lang="en-US" sz="1200" b="0" i="0" u="none" strike="noStrike" kern="1200" dirty="0">
                <a:solidFill>
                  <a:schemeClr val="tx1"/>
                </a:solidFill>
                <a:effectLst/>
                <a:latin typeface="+mn-lt"/>
                <a:ea typeface="+mn-ea"/>
                <a:cs typeface="+mn-cs"/>
              </a:rPr>
              <a:t> may be fabricated via molecular beam epitaxy, atomic layer deposition, pulsed laser ablation and/or vapor deposition techniques, there is no specific synthetic scheme where 1D p–n heterojunctions with well-defined interfaces may be fabricated. This fabrication limitation is due to the lack of control over materials' phase and stoichiometry, grain size and grain boundary defects, and energy level alignment.</a:t>
            </a:r>
            <a:r>
              <a:rPr lang="en-US" sz="1200" b="0" i="0" u="none" strike="noStrike" kern="1200" baseline="0" dirty="0">
                <a:solidFill>
                  <a:schemeClr val="tx1"/>
                </a:solidFill>
                <a:effectLst/>
                <a:latin typeface="+mn-lt"/>
                <a:ea typeface="+mn-ea"/>
                <a:cs typeface="+mn-cs"/>
              </a:rPr>
              <a:t>  Thus, the growth and optoelectronic characterization of well defined and well controlled all inorganic p</a:t>
            </a:r>
            <a:r>
              <a:rPr lang="en-US" sz="1200" b="0" i="0" u="none" strike="noStrike" kern="1200" dirty="0">
                <a:solidFill>
                  <a:schemeClr val="tx1"/>
                </a:solidFill>
                <a:effectLst/>
                <a:latin typeface="+mn-lt"/>
                <a:ea typeface="+mn-ea"/>
                <a:cs typeface="+mn-cs"/>
              </a:rPr>
              <a:t>–n </a:t>
            </a:r>
            <a:r>
              <a:rPr lang="en-US" sz="1200" b="0" i="0" u="none" strike="noStrike" kern="1200" dirty="0" err="1">
                <a:solidFill>
                  <a:schemeClr val="tx1"/>
                </a:solidFill>
                <a:effectLst/>
                <a:latin typeface="+mn-lt"/>
                <a:ea typeface="+mn-ea"/>
                <a:cs typeface="+mn-cs"/>
              </a:rPr>
              <a:t>heterostructures</a:t>
            </a:r>
            <a:r>
              <a:rPr lang="en-US" sz="1200" b="0" i="0" u="none" strike="noStrike" kern="1200" baseline="0">
                <a:solidFill>
                  <a:schemeClr val="tx1"/>
                </a:solidFill>
                <a:effectLst/>
                <a:latin typeface="+mn-lt"/>
                <a:ea typeface="+mn-ea"/>
                <a:cs typeface="+mn-cs"/>
              </a:rPr>
              <a:t> will</a:t>
            </a:r>
            <a:r>
              <a:rPr lang="en-US" sz="1200" b="0" i="0" u="none" strike="noStrike" kern="120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pave the way for the fabrication of highly efficient solar cell devices.</a:t>
            </a:r>
            <a:endParaRPr lang="en-US" dirty="0"/>
          </a:p>
        </p:txBody>
      </p:sp>
      <p:sp>
        <p:nvSpPr>
          <p:cNvPr id="4" name="Slide Number Placeholder 3"/>
          <p:cNvSpPr>
            <a:spLocks noGrp="1"/>
          </p:cNvSpPr>
          <p:nvPr>
            <p:ph type="sldNum" sz="quarter" idx="10"/>
          </p:nvPr>
        </p:nvSpPr>
        <p:spPr/>
        <p:txBody>
          <a:bodyPr/>
          <a:lstStyle/>
          <a:p>
            <a:fld id="{0EA77BCD-C02A-41E9-911C-D9A243A89930}" type="slidenum">
              <a:rPr lang="en-US" smtClean="0"/>
              <a:t>1</a:t>
            </a:fld>
            <a:endParaRPr lang="en-US"/>
          </a:p>
        </p:txBody>
      </p:sp>
    </p:spTree>
    <p:extLst>
      <p:ext uri="{BB962C8B-B14F-4D97-AF65-F5344CB8AC3E}">
        <p14:creationId xmlns:p14="http://schemas.microsoft.com/office/powerpoint/2010/main" val="418238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12/15/18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12/15/18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dirty="0">
                <a:solidFill>
                  <a:schemeClr val="tx1"/>
                </a:solidFill>
              </a:rPr>
              <a:t>Understanding interfacial growth in vertically aligned p–n heterojunctions for photovoltaic applications</a:t>
            </a:r>
            <a:endParaRPr lang="en-US" sz="1800" b="1" dirty="0">
              <a:solidFill>
                <a:schemeClr val="tx1"/>
              </a:solidFill>
            </a:endParaRPr>
          </a:p>
        </p:txBody>
      </p:sp>
      <p:sp>
        <p:nvSpPr>
          <p:cNvPr id="7" name="Rectangle 6"/>
          <p:cNvSpPr/>
          <p:nvPr/>
        </p:nvSpPr>
        <p:spPr>
          <a:xfrm>
            <a:off x="4371035" y="983883"/>
            <a:ext cx="4692577" cy="523220"/>
          </a:xfrm>
          <a:prstGeom prst="rect">
            <a:avLst/>
          </a:prstGeom>
        </p:spPr>
        <p:txBody>
          <a:bodyPr wrap="square" anchor="ctr">
            <a:spAutoFit/>
          </a:bodyPr>
          <a:lstStyle/>
          <a:p>
            <a:r>
              <a:rPr lang="en-US" sz="1400" dirty="0">
                <a:solidFill>
                  <a:schemeClr val="bg1"/>
                </a:solidFill>
                <a:latin typeface="Arial" panose="020B0604020202020204" pitchFamily="34" charset="0"/>
                <a:cs typeface="Arial" panose="020B0604020202020204" pitchFamily="34" charset="0"/>
              </a:rPr>
              <a:t>Aaron </a:t>
            </a:r>
            <a:r>
              <a:rPr lang="en-US" sz="1400" dirty="0" err="1">
                <a:solidFill>
                  <a:schemeClr val="bg1"/>
                </a:solidFill>
                <a:latin typeface="Arial" panose="020B0604020202020204" pitchFamily="34" charset="0"/>
                <a:cs typeface="Arial" panose="020B0604020202020204" pitchFamily="34" charset="0"/>
              </a:rPr>
              <a:t>Degrauw</a:t>
            </a:r>
            <a:r>
              <a:rPr lang="en-US" sz="1400" baseline="300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Rebekka</a:t>
            </a:r>
            <a:r>
              <a:rPr lang="en-US" sz="1400" dirty="0">
                <a:solidFill>
                  <a:schemeClr val="bg1"/>
                </a:solidFill>
                <a:latin typeface="Arial" panose="020B0604020202020204" pitchFamily="34" charset="0"/>
                <a:cs typeface="Arial" panose="020B0604020202020204" pitchFamily="34" charset="0"/>
              </a:rPr>
              <a:t> Armstrong</a:t>
            </a:r>
            <a:r>
              <a:rPr lang="en-US" sz="1400" baseline="300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 Ajara A Rahman, Jonathan Ogle and Luisa Whittaker-Brooks *Undergrads</a:t>
            </a:r>
            <a:endParaRPr lang="en-US" sz="14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Please enter DMR Program and award number here</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a:solidFill>
                  <a:srgbClr val="002060"/>
                </a:solidFill>
              </a:rPr>
              <a:t>2017</a:t>
            </a:r>
          </a:p>
        </p:txBody>
      </p:sp>
      <p:sp>
        <p:nvSpPr>
          <p:cNvPr id="13" name="Text Box 4"/>
          <p:cNvSpPr txBox="1">
            <a:spLocks noChangeArrowheads="1"/>
          </p:cNvSpPr>
          <p:nvPr/>
        </p:nvSpPr>
        <p:spPr bwMode="auto">
          <a:xfrm>
            <a:off x="60960" y="1179961"/>
            <a:ext cx="423799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b="1" dirty="0"/>
              <a:t>Objective: </a:t>
            </a:r>
            <a:r>
              <a:rPr lang="en-US" sz="1300" dirty="0"/>
              <a:t>to design and develop well defined p-n </a:t>
            </a:r>
            <a:r>
              <a:rPr lang="en-US" sz="1300" dirty="0" err="1"/>
              <a:t>heterostructures</a:t>
            </a:r>
            <a:r>
              <a:rPr lang="en-US" sz="1300" dirty="0"/>
              <a:t> that allow the investigation of their optoelectronic properties due to interfacial interactions.</a:t>
            </a:r>
          </a:p>
          <a:p>
            <a:pPr algn="just" eaLnBrk="1" hangingPunct="1"/>
            <a:r>
              <a:rPr lang="en-US" sz="1300" b="1" dirty="0"/>
              <a:t>Approach: </a:t>
            </a:r>
            <a:r>
              <a:rPr lang="en-US" sz="1300" dirty="0"/>
              <a:t>nanowire arrays of </a:t>
            </a:r>
            <a:r>
              <a:rPr lang="en-US" sz="1300" dirty="0" err="1"/>
              <a:t>SnS</a:t>
            </a:r>
            <a:r>
              <a:rPr lang="en-US" sz="1300" dirty="0"/>
              <a:t>/SnS</a:t>
            </a:r>
            <a:r>
              <a:rPr lang="en-US" sz="1300" baseline="-25000" dirty="0"/>
              <a:t>2</a:t>
            </a:r>
            <a:r>
              <a:rPr lang="en-US" sz="1300" dirty="0"/>
              <a:t> p–n heterojunctions are grown on transparent indium tin oxide (ITO) coated-glass and Si/SiO</a:t>
            </a:r>
            <a:r>
              <a:rPr lang="en-US" sz="1300" baseline="-25000" dirty="0"/>
              <a:t>2</a:t>
            </a:r>
            <a:r>
              <a:rPr lang="en-US" sz="1300" dirty="0"/>
              <a:t> substrates via chemical vapor transport (CVT). The nanowire arrays are comprised of individual </a:t>
            </a:r>
            <a:r>
              <a:rPr lang="en-US" sz="1300" dirty="0" err="1"/>
              <a:t>SnS</a:t>
            </a:r>
            <a:r>
              <a:rPr lang="en-US" sz="1300" dirty="0"/>
              <a:t>/SnS</a:t>
            </a:r>
            <a:r>
              <a:rPr lang="en-US" sz="1300" baseline="-25000" dirty="0"/>
              <a:t>2</a:t>
            </a:r>
            <a:r>
              <a:rPr lang="en-US" sz="1300" dirty="0"/>
              <a:t> </a:t>
            </a:r>
            <a:r>
              <a:rPr lang="en-US" sz="1300" dirty="0" err="1"/>
              <a:t>heterostructures</a:t>
            </a:r>
            <a:r>
              <a:rPr lang="en-US" sz="1300" dirty="0"/>
              <a:t> that are highly oriented with their lengths and morphologies controlled by the CVT conditions (i.e. reaction temperature, flow rate, and reaction time). </a:t>
            </a:r>
          </a:p>
          <a:p>
            <a:pPr algn="just" eaLnBrk="1" hangingPunct="1"/>
            <a:r>
              <a:rPr lang="en-US" sz="1300" b="1" dirty="0"/>
              <a:t>Results and significance: </a:t>
            </a:r>
            <a:r>
              <a:rPr lang="en-US" sz="1300" dirty="0"/>
              <a:t>the direct vapor phase growth of vertically-aligned nanowire arrays of </a:t>
            </a:r>
            <a:r>
              <a:rPr lang="en-US" sz="1300" dirty="0" err="1"/>
              <a:t>SnS</a:t>
            </a:r>
            <a:r>
              <a:rPr lang="en-US" sz="1300" dirty="0"/>
              <a:t>/SnS</a:t>
            </a:r>
            <a:r>
              <a:rPr lang="en-US" sz="1300" baseline="-25000" dirty="0"/>
              <a:t>2</a:t>
            </a:r>
            <a:r>
              <a:rPr lang="en-US" sz="1300" dirty="0"/>
              <a:t> </a:t>
            </a:r>
            <a:r>
              <a:rPr lang="en-US" sz="1300" dirty="0" err="1"/>
              <a:t>heterostructures</a:t>
            </a:r>
            <a:r>
              <a:rPr lang="en-US" sz="1300" dirty="0"/>
              <a:t> is demonstrated. Both </a:t>
            </a:r>
            <a:r>
              <a:rPr lang="en-US" sz="1300" dirty="0" err="1"/>
              <a:t>SnS</a:t>
            </a:r>
            <a:r>
              <a:rPr lang="en-US" sz="1300" dirty="0"/>
              <a:t> and SnS</a:t>
            </a:r>
            <a:r>
              <a:rPr lang="en-US" sz="1300" baseline="-25000" dirty="0"/>
              <a:t>2</a:t>
            </a:r>
            <a:r>
              <a:rPr lang="en-US" sz="1300" dirty="0"/>
              <a:t> are grown within a nanowire thus creating a well-defined p–n nanowire junction. The difference in work function and bandgap between </a:t>
            </a:r>
            <a:r>
              <a:rPr lang="en-US" sz="1300" dirty="0" err="1"/>
              <a:t>SnS</a:t>
            </a:r>
            <a:r>
              <a:rPr lang="en-US" sz="1300" dirty="0"/>
              <a:t> and SnS</a:t>
            </a:r>
            <a:r>
              <a:rPr lang="en-US" sz="1300" baseline="-25000" dirty="0"/>
              <a:t>2</a:t>
            </a:r>
            <a:r>
              <a:rPr lang="en-US" sz="1300" dirty="0"/>
              <a:t> creates an atomically sharp </a:t>
            </a:r>
            <a:r>
              <a:rPr lang="en-US" sz="1300" dirty="0" err="1"/>
              <a:t>heterointerface</a:t>
            </a:r>
            <a:r>
              <a:rPr lang="en-US" sz="1300" dirty="0"/>
              <a:t>, predicted to form a staggering (type-II) band alignment. Substantial control has been obtained over the length and surface coverage of these highly oriented nanowire arrays. For the first time, these </a:t>
            </a:r>
            <a:r>
              <a:rPr lang="en-US" sz="1300" dirty="0" err="1"/>
              <a:t>SnS</a:t>
            </a:r>
            <a:r>
              <a:rPr lang="en-US" sz="1300" dirty="0"/>
              <a:t>/SnS</a:t>
            </a:r>
            <a:r>
              <a:rPr lang="en-US" sz="1300" baseline="-25000" dirty="0"/>
              <a:t>2</a:t>
            </a:r>
            <a:r>
              <a:rPr lang="en-US" sz="1300" dirty="0"/>
              <a:t> </a:t>
            </a:r>
            <a:r>
              <a:rPr lang="en-US" sz="1300" dirty="0" err="1"/>
              <a:t>heterostructures</a:t>
            </a:r>
            <a:r>
              <a:rPr lang="en-US" sz="1300" dirty="0"/>
              <a:t> are incorporated into photovoltaics devices and their optoelectronic properties are elucidated.</a:t>
            </a:r>
          </a:p>
          <a:p>
            <a:pPr eaLnBrk="1" hangingPunct="1"/>
            <a:endParaRPr lang="en-US" sz="1300" b="1" dirty="0"/>
          </a:p>
        </p:txBody>
      </p:sp>
      <p:sp>
        <p:nvSpPr>
          <p:cNvPr id="15" name="Rectangle 15"/>
          <p:cNvSpPr>
            <a:spLocks noChangeArrowheads="1"/>
          </p:cNvSpPr>
          <p:nvPr/>
        </p:nvSpPr>
        <p:spPr bwMode="auto">
          <a:xfrm>
            <a:off x="4298950" y="1532771"/>
            <a:ext cx="4764662" cy="4579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 name="Picture 2" descr="Figure shows the setup used for the fabrication of vertically-aligned SnS/SnS2 heterostructures" title="Chemical vapor deposition setup"/>
          <p:cNvPicPr>
            <a:picLocks noChangeAspect="1"/>
          </p:cNvPicPr>
          <p:nvPr/>
        </p:nvPicPr>
        <p:blipFill rotWithShape="1">
          <a:blip r:embed="rId3"/>
          <a:srcRect l="18188" t="28128" r="56040" b="4847"/>
          <a:stretch/>
        </p:blipFill>
        <p:spPr>
          <a:xfrm>
            <a:off x="4388861" y="1625137"/>
            <a:ext cx="2003907" cy="1675140"/>
          </a:xfrm>
          <a:prstGeom prst="rect">
            <a:avLst/>
          </a:prstGeom>
        </p:spPr>
      </p:pic>
      <p:sp>
        <p:nvSpPr>
          <p:cNvPr id="4" name="TextBox 3"/>
          <p:cNvSpPr txBox="1"/>
          <p:nvPr/>
        </p:nvSpPr>
        <p:spPr>
          <a:xfrm>
            <a:off x="3735064" y="3282902"/>
            <a:ext cx="2946217"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Fabrication of </a:t>
            </a:r>
            <a:r>
              <a:rPr lang="en-US" sz="1200" dirty="0" err="1">
                <a:latin typeface="Arial" panose="020B0604020202020204" pitchFamily="34" charset="0"/>
                <a:cs typeface="Arial" panose="020B0604020202020204" pitchFamily="34" charset="0"/>
              </a:rPr>
              <a:t>SnS</a:t>
            </a:r>
            <a:r>
              <a:rPr lang="en-US" sz="1200" dirty="0">
                <a:latin typeface="Arial" panose="020B0604020202020204" pitchFamily="34" charset="0"/>
                <a:cs typeface="Arial" panose="020B0604020202020204" pitchFamily="34" charset="0"/>
              </a:rPr>
              <a:t>/SnS</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heterostructures</a:t>
            </a:r>
            <a:endParaRPr lang="en-US" sz="1200" dirty="0">
              <a:latin typeface="Arial" panose="020B0604020202020204" pitchFamily="34" charset="0"/>
              <a:cs typeface="Arial" panose="020B0604020202020204" pitchFamily="34" charset="0"/>
            </a:endParaRPr>
          </a:p>
        </p:txBody>
      </p:sp>
      <p:pic>
        <p:nvPicPr>
          <p:cNvPr id="11" name="Picture 3" descr="SEM image of SnS/SnS2 nanowire arrays" title="SE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998"/>
          <a:stretch/>
        </p:blipFill>
        <p:spPr bwMode="auto">
          <a:xfrm>
            <a:off x="4388861" y="3870021"/>
            <a:ext cx="1269373" cy="1087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title="HRTEM"/>
          <p:cNvPicPr>
            <a:picLocks noChangeAspect="1"/>
          </p:cNvPicPr>
          <p:nvPr/>
        </p:nvPicPr>
        <p:blipFill rotWithShape="1">
          <a:blip r:embed="rId5"/>
          <a:srcRect l="74966" t="38127" r="16242" b="34287"/>
          <a:stretch/>
        </p:blipFill>
        <p:spPr>
          <a:xfrm>
            <a:off x="5748145" y="3797764"/>
            <a:ext cx="1300804" cy="1219406"/>
          </a:xfrm>
          <a:prstGeom prst="rect">
            <a:avLst/>
          </a:prstGeom>
        </p:spPr>
      </p:pic>
      <p:pic>
        <p:nvPicPr>
          <p:cNvPr id="10" name="Picture 9" descr="J-V curves for solar cells comprising nanowire arrays of SnS/SnS2 p-n heterojunctions.&#10;" title="solar cell characteristics"/>
          <p:cNvPicPr>
            <a:picLocks noChangeAspect="1"/>
          </p:cNvPicPr>
          <p:nvPr/>
        </p:nvPicPr>
        <p:blipFill rotWithShape="1">
          <a:blip r:embed="rId6">
            <a:extLst>
              <a:ext uri="{28A0092B-C50C-407E-A947-70E740481C1C}">
                <a14:useLocalDpi xmlns:a14="http://schemas.microsoft.com/office/drawing/2010/main" val="0"/>
              </a:ext>
            </a:extLst>
          </a:blip>
          <a:srcRect l="10287" t="39747" r="16371" b="2717"/>
          <a:stretch/>
        </p:blipFill>
        <p:spPr>
          <a:xfrm>
            <a:off x="7073018" y="3870021"/>
            <a:ext cx="1869447" cy="1529304"/>
          </a:xfrm>
          <a:prstGeom prst="rect">
            <a:avLst/>
          </a:prstGeom>
        </p:spPr>
      </p:pic>
      <p:pic>
        <p:nvPicPr>
          <p:cNvPr id="18" name="Picture 17" descr="Device characteristics of SnS/SnS2 p-n heterojunction solar cells" title="Device architecture"/>
          <p:cNvPicPr>
            <a:picLocks noChangeAspect="1"/>
          </p:cNvPicPr>
          <p:nvPr/>
        </p:nvPicPr>
        <p:blipFill rotWithShape="1">
          <a:blip r:embed="rId6">
            <a:extLst>
              <a:ext uri="{28A0092B-C50C-407E-A947-70E740481C1C}">
                <a14:useLocalDpi xmlns:a14="http://schemas.microsoft.com/office/drawing/2010/main" val="0"/>
              </a:ext>
            </a:extLst>
          </a:blip>
          <a:srcRect b="62614"/>
          <a:stretch/>
        </p:blipFill>
        <p:spPr>
          <a:xfrm>
            <a:off x="4309665" y="5050672"/>
            <a:ext cx="2589421" cy="1009511"/>
          </a:xfrm>
          <a:prstGeom prst="rect">
            <a:avLst/>
          </a:prstGeom>
        </p:spPr>
      </p:pic>
      <p:pic>
        <p:nvPicPr>
          <p:cNvPr id="19" name="Picture 18" descr="Energy level diagram for SnS/SnS2 p-n heterojunctions.  This diagram is derived from UPS and UV-vis-NIR studies.  For clarity, we have provided the bandgap (Eg), valence band (VB), and conduction band (CB) for both SnS and SnS2 phases. &#10;" title="energy level diagram"/>
          <p:cNvPicPr>
            <a:picLocks noChangeAspect="1"/>
          </p:cNvPicPr>
          <p:nvPr/>
        </p:nvPicPr>
        <p:blipFill rotWithShape="1">
          <a:blip r:embed="rId7">
            <a:extLst>
              <a:ext uri="{28A0092B-C50C-407E-A947-70E740481C1C}">
                <a14:useLocalDpi xmlns:a14="http://schemas.microsoft.com/office/drawing/2010/main" val="0"/>
              </a:ext>
            </a:extLst>
          </a:blip>
          <a:srcRect t="47797"/>
          <a:stretch/>
        </p:blipFill>
        <p:spPr>
          <a:xfrm>
            <a:off x="6437723" y="1502436"/>
            <a:ext cx="2237115" cy="1798031"/>
          </a:xfrm>
          <a:prstGeom prst="rect">
            <a:avLst/>
          </a:prstGeom>
        </p:spPr>
      </p:pic>
      <p:sp>
        <p:nvSpPr>
          <p:cNvPr id="21" name="Rectangle 20"/>
          <p:cNvSpPr/>
          <p:nvPr/>
        </p:nvSpPr>
        <p:spPr>
          <a:xfrm>
            <a:off x="6192466" y="3235250"/>
            <a:ext cx="2916101" cy="646331"/>
          </a:xfrm>
          <a:prstGeom prst="rect">
            <a:avLst/>
          </a:prstGeom>
        </p:spPr>
        <p:txBody>
          <a:bodyPr wrap="square">
            <a:spAutoFit/>
          </a:bodyPr>
          <a:lstStyle/>
          <a:p>
            <a:pPr algn="just"/>
            <a:r>
              <a:rPr lang="en-US" sz="1200" dirty="0">
                <a:latin typeface="Arial" panose="020B0604020202020204" pitchFamily="34" charset="0"/>
                <a:cs typeface="Arial" pitchFamily="34" charset="0"/>
              </a:rPr>
              <a:t>Energy level diagram for </a:t>
            </a:r>
            <a:r>
              <a:rPr lang="en-US" sz="1200" dirty="0" err="1">
                <a:latin typeface="Arial" panose="020B0604020202020204" pitchFamily="34" charset="0"/>
                <a:cs typeface="Arial" pitchFamily="34" charset="0"/>
              </a:rPr>
              <a:t>SnS</a:t>
            </a:r>
            <a:r>
              <a:rPr lang="en-US" sz="1200" dirty="0">
                <a:latin typeface="Arial" panose="020B0604020202020204" pitchFamily="34" charset="0"/>
                <a:cs typeface="Arial" pitchFamily="34" charset="0"/>
              </a:rPr>
              <a:t>/SnS</a:t>
            </a:r>
            <a:r>
              <a:rPr lang="en-US" sz="1200" baseline="-25000" dirty="0">
                <a:latin typeface="Arial" panose="020B0604020202020204" pitchFamily="34" charset="0"/>
                <a:cs typeface="Arial" pitchFamily="34" charset="0"/>
              </a:rPr>
              <a:t>2</a:t>
            </a:r>
            <a:r>
              <a:rPr lang="en-US" sz="1200" dirty="0">
                <a:latin typeface="Arial" panose="020B0604020202020204" pitchFamily="34" charset="0"/>
                <a:cs typeface="Arial" pitchFamily="34" charset="0"/>
              </a:rPr>
              <a:t> p-n heterojunctions.  This diagram is derived from UPS and UV-vis-NIR studies.  </a:t>
            </a:r>
            <a:endParaRPr lang="en-US" sz="1200" b="1" dirty="0">
              <a:latin typeface="Arial" panose="020B0604020202020204" pitchFamily="34" charset="0"/>
              <a:cs typeface="Arial" pitchFamily="34" charset="0"/>
            </a:endParaRPr>
          </a:p>
        </p:txBody>
      </p:sp>
      <p:sp>
        <p:nvSpPr>
          <p:cNvPr id="22" name="Rectangle 21"/>
          <p:cNvSpPr/>
          <p:nvPr/>
        </p:nvSpPr>
        <p:spPr>
          <a:xfrm>
            <a:off x="6843716" y="5413852"/>
            <a:ext cx="2251638" cy="646331"/>
          </a:xfrm>
          <a:prstGeom prst="rect">
            <a:avLst/>
          </a:prstGeom>
        </p:spPr>
        <p:txBody>
          <a:bodyPr wrap="square">
            <a:spAutoFit/>
          </a:bodyPr>
          <a:lstStyle/>
          <a:p>
            <a:pPr algn="just"/>
            <a:r>
              <a:rPr lang="en-US" sz="1200" dirty="0">
                <a:latin typeface="Arial" panose="020B0604020202020204" pitchFamily="34" charset="0"/>
                <a:cs typeface="Arial" pitchFamily="34" charset="0"/>
              </a:rPr>
              <a:t>J-V curves for solar cells comprising nanowire arrays of </a:t>
            </a:r>
            <a:r>
              <a:rPr lang="en-US" sz="1200" dirty="0" err="1">
                <a:latin typeface="Arial" panose="020B0604020202020204" pitchFamily="34" charset="0"/>
                <a:cs typeface="Arial" pitchFamily="34" charset="0"/>
              </a:rPr>
              <a:t>SnS</a:t>
            </a:r>
            <a:r>
              <a:rPr lang="en-US" sz="1200" dirty="0">
                <a:latin typeface="Arial" panose="020B0604020202020204" pitchFamily="34" charset="0"/>
                <a:cs typeface="Arial" pitchFamily="34" charset="0"/>
              </a:rPr>
              <a:t>/SnS</a:t>
            </a:r>
            <a:r>
              <a:rPr lang="en-US" sz="1200" baseline="-25000" dirty="0">
                <a:latin typeface="Arial" panose="020B0604020202020204" pitchFamily="34" charset="0"/>
                <a:cs typeface="Arial" pitchFamily="34" charset="0"/>
              </a:rPr>
              <a:t>2</a:t>
            </a:r>
            <a:r>
              <a:rPr lang="en-US" sz="1200" dirty="0">
                <a:latin typeface="Arial" panose="020B0604020202020204" pitchFamily="34" charset="0"/>
                <a:cs typeface="Arial" pitchFamily="34" charset="0"/>
              </a:rPr>
              <a:t> p-n heterojunctions.</a:t>
            </a:r>
          </a:p>
        </p:txBody>
      </p:sp>
      <p:sp>
        <p:nvSpPr>
          <p:cNvPr id="23" name="Rectangle 22"/>
          <p:cNvSpPr/>
          <p:nvPr/>
        </p:nvSpPr>
        <p:spPr>
          <a:xfrm>
            <a:off x="5480421" y="5827336"/>
            <a:ext cx="1391728" cy="261610"/>
          </a:xfrm>
          <a:prstGeom prst="rect">
            <a:avLst/>
          </a:prstGeom>
        </p:spPr>
        <p:txBody>
          <a:bodyPr wrap="none">
            <a:spAutoFit/>
          </a:bodyPr>
          <a:lstStyle/>
          <a:p>
            <a:r>
              <a:rPr lang="en-US" sz="1100" dirty="0">
                <a:latin typeface="Arial" panose="020B0604020202020204" pitchFamily="34" charset="0"/>
                <a:cs typeface="Arial" pitchFamily="34" charset="0"/>
              </a:rPr>
              <a:t>Device architecture</a:t>
            </a:r>
            <a:endParaRPr lang="en-US" sz="1100" dirty="0"/>
          </a:p>
        </p:txBody>
      </p:sp>
      <p:sp>
        <p:nvSpPr>
          <p:cNvPr id="24" name="Rectangle 23"/>
          <p:cNvSpPr/>
          <p:nvPr/>
        </p:nvSpPr>
        <p:spPr>
          <a:xfrm>
            <a:off x="3278837" y="6196032"/>
            <a:ext cx="5663628" cy="646331"/>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Degrauw</a:t>
            </a:r>
            <a:r>
              <a:rPr lang="en-US" sz="1200" dirty="0">
                <a:latin typeface="Arial" panose="020B0604020202020204" pitchFamily="34" charset="0"/>
                <a:cs typeface="Arial" panose="020B0604020202020204" pitchFamily="34" charset="0"/>
              </a:rPr>
              <a:t>, A.; Armstrong, R.; Rahman, A. A.; Ogle, J.; Whittaker-Brooks, L., Catalytic growth of vertically aligned </a:t>
            </a:r>
            <a:r>
              <a:rPr lang="en-US" sz="1200" dirty="0" err="1">
                <a:latin typeface="Arial" panose="020B0604020202020204" pitchFamily="34" charset="0"/>
                <a:cs typeface="Arial" panose="020B0604020202020204" pitchFamily="34" charset="0"/>
              </a:rPr>
              <a:t>SnS</a:t>
            </a:r>
            <a:r>
              <a:rPr lang="en-US" sz="1200" dirty="0">
                <a:latin typeface="Arial" panose="020B0604020202020204" pitchFamily="34" charset="0"/>
                <a:cs typeface="Arial" panose="020B0604020202020204" pitchFamily="34" charset="0"/>
              </a:rPr>
              <a:t>/SnS</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p–n heterojunctions. </a:t>
            </a:r>
            <a:r>
              <a:rPr lang="en-US" sz="1200" i="1" dirty="0">
                <a:latin typeface="Arial" panose="020B0604020202020204" pitchFamily="34" charset="0"/>
                <a:cs typeface="Arial" panose="020B0604020202020204" pitchFamily="34" charset="0"/>
              </a:rPr>
              <a:t>Mater. Res. Express </a:t>
            </a:r>
            <a:r>
              <a:rPr lang="en-US" sz="1200" b="1" dirty="0">
                <a:latin typeface="Arial" panose="020B0604020202020204" pitchFamily="34" charset="0"/>
                <a:cs typeface="Arial" panose="020B0604020202020204" pitchFamily="34" charset="0"/>
              </a:rPr>
              <a:t>2017,</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 094002.</a:t>
            </a:r>
          </a:p>
        </p:txBody>
      </p:sp>
      <p:sp>
        <p:nvSpPr>
          <p:cNvPr id="25" name="TextBox 24"/>
          <p:cNvSpPr txBox="1"/>
          <p:nvPr/>
        </p:nvSpPr>
        <p:spPr>
          <a:xfrm>
            <a:off x="4388861" y="3859552"/>
            <a:ext cx="490840" cy="261610"/>
          </a:xfrm>
          <a:prstGeom prst="rect">
            <a:avLst/>
          </a:prstGeom>
          <a:solidFill>
            <a:schemeClr val="bg1"/>
          </a:solidFill>
        </p:spPr>
        <p:txBody>
          <a:bodyPr wrap="none" rtlCol="0">
            <a:spAutoFit/>
          </a:bodyPr>
          <a:lstStyle/>
          <a:p>
            <a:r>
              <a:rPr lang="en-US" sz="1100" b="1" dirty="0">
                <a:latin typeface="Arial" panose="020B0604020202020204" pitchFamily="34" charset="0"/>
                <a:cs typeface="Arial" panose="020B0604020202020204" pitchFamily="34" charset="0"/>
              </a:rPr>
              <a:t>SEM</a:t>
            </a:r>
          </a:p>
        </p:txBody>
      </p:sp>
      <p:sp>
        <p:nvSpPr>
          <p:cNvPr id="26" name="TextBox 25" descr="lattice-resolved HRTEM image of the nanowire heterostructure presented in the inset.  &#10;" title="HRTEM"/>
          <p:cNvSpPr txBox="1"/>
          <p:nvPr/>
        </p:nvSpPr>
        <p:spPr>
          <a:xfrm>
            <a:off x="6504783" y="3832678"/>
            <a:ext cx="482824" cy="261610"/>
          </a:xfrm>
          <a:prstGeom prst="rect">
            <a:avLst/>
          </a:prstGeom>
          <a:solidFill>
            <a:schemeClr val="bg1"/>
          </a:solidFill>
        </p:spPr>
        <p:txBody>
          <a:bodyPr wrap="none" rtlCol="0">
            <a:spAutoFit/>
          </a:bodyPr>
          <a:lstStyle/>
          <a:p>
            <a:r>
              <a:rPr lang="en-US" sz="1100" b="1" dirty="0">
                <a:latin typeface="Arial" panose="020B0604020202020204" pitchFamily="34" charset="0"/>
                <a:cs typeface="Arial" panose="020B0604020202020204" pitchFamily="34" charset="0"/>
              </a:rPr>
              <a:t>TEM</a:t>
            </a: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11750</TotalTime>
  <Words>595</Words>
  <Application>Microsoft Macintosh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Understanding interfacial growth in vertically aligned p–n heterojunctions for photovoltaic applications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27</cp:revision>
  <cp:lastPrinted>2016-08-01T15:14:13Z</cp:lastPrinted>
  <dcterms:created xsi:type="dcterms:W3CDTF">2016-07-19T18:16:54Z</dcterms:created>
  <dcterms:modified xsi:type="dcterms:W3CDTF">2018-12-15T12:40:00Z</dcterms:modified>
  <cp:category/>
</cp:coreProperties>
</file>