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77" autoAdjust="0"/>
    <p:restoredTop sz="88170"/>
  </p:normalViewPr>
  <p:slideViewPr>
    <p:cSldViewPr snapToGrid="0" snapToObjects="1">
      <p:cViewPr>
        <p:scale>
          <a:sx n="150" d="100"/>
          <a:sy n="150" d="100"/>
        </p:scale>
        <p:origin x="872"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BB945A4-3E89-C842-8721-5F56CEBD31B7}" type="datetimeFigureOut">
              <a:rPr lang="en-US" smtClean="0"/>
              <a:t>5/16/18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5671047-5B85-C047-A49D-AA1613502AFE}" type="slidenum">
              <a:rPr lang="en-US" smtClean="0"/>
              <a:t>‹#›</a:t>
            </a:fld>
            <a:endParaRPr lang="en-US"/>
          </a:p>
        </p:txBody>
      </p:sp>
    </p:spTree>
    <p:extLst>
      <p:ext uri="{BB962C8B-B14F-4D97-AF65-F5344CB8AC3E}">
        <p14:creationId xmlns:p14="http://schemas.microsoft.com/office/powerpoint/2010/main" val="250917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Synthesis of the </a:t>
            </a:r>
            <a:r>
              <a:rPr lang="en-US" sz="1200" kern="1200" dirty="0" err="1">
                <a:solidFill>
                  <a:schemeClr val="tx1"/>
                </a:solidFill>
                <a:effectLst/>
                <a:latin typeface="+mn-lt"/>
                <a:ea typeface="+mn-ea"/>
                <a:cs typeface="+mn-cs"/>
              </a:rPr>
              <a:t>nanodiamonds</a:t>
            </a:r>
            <a:r>
              <a:rPr lang="en-US" sz="1200" kern="1200" dirty="0">
                <a:solidFill>
                  <a:schemeClr val="tx1"/>
                </a:solidFill>
                <a:effectLst/>
                <a:latin typeface="+mn-lt"/>
                <a:ea typeface="+mn-ea"/>
                <a:cs typeface="+mn-cs"/>
              </a:rPr>
              <a:t> was achieved through synthesizing a nanostructured carbon aerogel precursor with a controlled chemical composition, and subjecting it to HPHT conditions in a laser-heated diamond anvil cell with an argon pressure medium.  Bright-field transmission electron microscopy and selected area electron diffraction demonstrated that the aerogel consists of 6.8± 1.9 nm radius amorphous carbon grains. We tuned the chemical composition of the aerogel grains by adding </a:t>
            </a:r>
            <a:r>
              <a:rPr lang="en-US" sz="1200" kern="1200" dirty="0" err="1">
                <a:solidFill>
                  <a:schemeClr val="tx1"/>
                </a:solidFill>
                <a:effectLst/>
                <a:latin typeface="+mn-lt"/>
                <a:ea typeface="+mn-ea"/>
                <a:cs typeface="+mn-cs"/>
              </a:rPr>
              <a:t>tetraethylorthosilicate</a:t>
            </a:r>
            <a:r>
              <a:rPr lang="en-US" sz="1200" kern="1200" dirty="0">
                <a:solidFill>
                  <a:schemeClr val="tx1"/>
                </a:solidFill>
                <a:effectLst/>
                <a:latin typeface="+mn-lt"/>
                <a:ea typeface="+mn-ea"/>
                <a:cs typeface="+mn-cs"/>
              </a:rPr>
              <a:t> molecules directly to the mixture as it gelled. Energy dispersive X-ray spectroscopy confirmed that silicon dopants were incorporated throughout the carbon precursor material. To synthesize diamond, we placed the doped carbon precursor into a diamond anvil cell and condensed solid argon within the high-pressure chamber to infiltrate the microstructure of the aerogel and subsequently pressurized the cell above 20 </a:t>
            </a:r>
            <a:r>
              <a:rPr lang="en-US" sz="1200" kern="1200" dirty="0" err="1">
                <a:solidFill>
                  <a:schemeClr val="tx1"/>
                </a:solidFill>
                <a:effectLst/>
                <a:latin typeface="+mn-lt"/>
                <a:ea typeface="+mn-ea"/>
                <a:cs typeface="+mn-cs"/>
              </a:rPr>
              <a:t>GPa</a:t>
            </a:r>
            <a:r>
              <a:rPr lang="en-US" sz="1200" kern="1200" dirty="0">
                <a:solidFill>
                  <a:schemeClr val="tx1"/>
                </a:solidFill>
                <a:effectLst/>
                <a:latin typeface="+mn-lt"/>
                <a:ea typeface="+mn-ea"/>
                <a:cs typeface="+mn-cs"/>
              </a:rPr>
              <a:t> to thermodynamically favor diamond formation and drive grain growth through heating above 2000 K with a near-infrared, continuous laser.</a:t>
            </a:r>
          </a:p>
          <a:p>
            <a:endParaRPr lang="en-US" sz="1200" kern="1200" dirty="0">
              <a:solidFill>
                <a:schemeClr val="tx1"/>
              </a:solidFill>
              <a:effectLst/>
              <a:latin typeface="+mn-lt"/>
              <a:ea typeface="+mn-ea"/>
              <a:cs typeface="+mn-cs"/>
            </a:endParaRPr>
          </a:p>
          <a:p>
            <a:r>
              <a:rPr lang="en-US" dirty="0"/>
              <a:t>Theoretical investigations of the </a:t>
            </a:r>
            <a:r>
              <a:rPr lang="en-US" dirty="0" err="1"/>
              <a:t>nanodiamonds</a:t>
            </a:r>
            <a:r>
              <a:rPr lang="en-US" dirty="0"/>
              <a:t> were performed by constructing nearly spherical diamond quantum dots of three sizes (0.8, 1.2, 1.4,  2.1 nm in diameter) with the bulk face-centered cubic lattice parameter of 0.357 nm.  Hydrogen atoms were used to passivate the surface carbon dangling bonds.  The sizes generated are similar in size to those that are able to be produced experimentally.  These quantum dots exhibit quantum confinement effects as the Bohr excitonic radius for diamond is ~1.6 nm.  To model the surface reorganization models were fully optimized with various degrees of surface hydrogen present (0%, where all hydrogens are removed; 50%, where half of the hydrogen is removed; and 100%, where none of the hydrogen is removed) using density functional theory (DFT) at a B3LYP/6-31G* level of theory with the Gaussian electronic structure software package.  To verify that the structures returned from the optimization were true minima, and to compute the vibrational frequencies, the second derivates of the energy with respect to the nuclear coordinates were calculated using harmonic treatment.  The X-ray absorbance spectrum (XAS) was then computed using time-</a:t>
            </a:r>
            <a:r>
              <a:rPr lang="en-US" dirty="0" err="1"/>
              <a:t>dependant</a:t>
            </a:r>
            <a:r>
              <a:rPr lang="en-US" dirty="0"/>
              <a:t> (TD) DFT within the linear response framework and its energy specific implementation for high energy states.  The silicon split vacancy was constructed to have a D3d symmetry before optimization by removing two carbons along the &lt;1,1,1&gt; axis of the models, and positioning the Si atom into the center of the resulting divacancy.   To examine the pressure dependence of the system the crystallographic constant was shrunk resulting in an approximate hydrostatic application of pressure on the system.  The model was then treated through DFT at a B3LYP/6-31G* level of theory and the response to the pressure measured by examining the difference in the band gap for the orbitals involved in the first bright transition from TD-DFT within the linear response framework.  The electronic structures of the excited states were also calculated using TD-DFT within the linear response framework.  The vibrational spectra for the Si systems were calculated using the harmonic treatment, and the XAS for the Si doped </a:t>
            </a:r>
            <a:r>
              <a:rPr lang="en-US" dirty="0" err="1"/>
              <a:t>nanodiamonds</a:t>
            </a:r>
            <a:r>
              <a:rPr lang="en-US" dirty="0"/>
              <a:t> was calculated using TD-DFT within the linear response framework and its energy specific implementation for high energy states.</a:t>
            </a:r>
          </a:p>
        </p:txBody>
      </p:sp>
      <p:sp>
        <p:nvSpPr>
          <p:cNvPr id="4" name="Slide Number Placeholder 3"/>
          <p:cNvSpPr>
            <a:spLocks noGrp="1"/>
          </p:cNvSpPr>
          <p:nvPr>
            <p:ph type="sldNum" sz="quarter" idx="10"/>
          </p:nvPr>
        </p:nvSpPr>
        <p:spPr/>
        <p:txBody>
          <a:bodyPr/>
          <a:lstStyle/>
          <a:p>
            <a:fld id="{F5671047-5B85-C047-A49D-AA1613502AFE}" type="slidenum">
              <a:rPr lang="en-US" smtClean="0"/>
              <a:t>1</a:t>
            </a:fld>
            <a:endParaRPr lang="en-US"/>
          </a:p>
        </p:txBody>
      </p:sp>
    </p:spTree>
    <p:extLst>
      <p:ext uri="{BB962C8B-B14F-4D97-AF65-F5344CB8AC3E}">
        <p14:creationId xmlns:p14="http://schemas.microsoft.com/office/powerpoint/2010/main" val="329993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5/16/18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nul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Silicon vacancy color center in nanodiamonds for high pressure temperature sensing and quantum cryptography.</a:t>
            </a:r>
          </a:p>
        </p:txBody>
      </p:sp>
      <p:sp>
        <p:nvSpPr>
          <p:cNvPr id="7" name="Rectangle 6"/>
          <p:cNvSpPr/>
          <p:nvPr/>
        </p:nvSpPr>
        <p:spPr>
          <a:xfrm>
            <a:off x="4371035" y="945838"/>
            <a:ext cx="4692577" cy="599309"/>
          </a:xfrm>
          <a:prstGeom prst="rect">
            <a:avLst/>
          </a:prstGeom>
        </p:spPr>
        <p:txBody>
          <a:bodyPr wrap="square" anchor="ctr">
            <a:spAutoFit/>
          </a:bodyPr>
          <a:lstStyle/>
          <a:p>
            <a:r>
              <a:rPr lang="en-US" sz="1200" b="1" dirty="0" err="1">
                <a:solidFill>
                  <a:schemeClr val="bg1"/>
                </a:solidFill>
              </a:rPr>
              <a:t>Xiaosong</a:t>
            </a:r>
            <a:r>
              <a:rPr lang="en-US" sz="1200" b="1" dirty="0">
                <a:solidFill>
                  <a:schemeClr val="bg1"/>
                </a:solidFill>
              </a:rPr>
              <a:t> Li and Peter </a:t>
            </a:r>
            <a:r>
              <a:rPr lang="en-US" sz="1200" b="1" dirty="0" err="1">
                <a:solidFill>
                  <a:schemeClr val="bg1"/>
                </a:solidFill>
              </a:rPr>
              <a:t>Pauzauskie</a:t>
            </a:r>
            <a:endParaRPr lang="en-US" sz="1200" b="1" dirty="0">
              <a:solidFill>
                <a:schemeClr val="bg1"/>
              </a:solidFill>
            </a:endParaRPr>
          </a:p>
          <a:p>
            <a:pPr>
              <a:lnSpc>
                <a:spcPts val="1240"/>
              </a:lnSpc>
            </a:pPr>
            <a:r>
              <a:rPr lang="en-US" sz="1200" b="1" dirty="0">
                <a:solidFill>
                  <a:schemeClr val="bg1"/>
                </a:solidFill>
              </a:rPr>
              <a:t>Molecular Engineering Materials Center (MEM-C)</a:t>
            </a:r>
          </a:p>
          <a:p>
            <a:pPr>
              <a:lnSpc>
                <a:spcPts val="1240"/>
              </a:lnSpc>
            </a:pPr>
            <a:r>
              <a:rPr lang="en-US" sz="1200" b="1" dirty="0">
                <a:solidFill>
                  <a:schemeClr val="bg1"/>
                </a:solidFill>
              </a:rPr>
              <a:t>University of Washington, Seattle</a:t>
            </a:r>
          </a:p>
        </p:txBody>
      </p:sp>
      <p:sp>
        <p:nvSpPr>
          <p:cNvPr id="8" name="Rectangle 7"/>
          <p:cNvSpPr/>
          <p:nvPr/>
        </p:nvSpPr>
        <p:spPr>
          <a:xfrm>
            <a:off x="152400" y="162253"/>
            <a:ext cx="2759824" cy="646331"/>
          </a:xfrm>
          <a:prstGeom prst="rect">
            <a:avLst/>
          </a:prstGeom>
        </p:spPr>
        <p:txBody>
          <a:bodyPr wrap="square" anchor="ctr">
            <a:spAutoFit/>
          </a:bodyPr>
          <a:lstStyle/>
          <a:p>
            <a:r>
              <a:rPr lang="en-US" sz="1200" b="1" dirty="0">
                <a:solidFill>
                  <a:schemeClr val="bg1"/>
                </a:solidFill>
              </a:rPr>
              <a:t>Materials Research Science and Engineering Center</a:t>
            </a:r>
          </a:p>
          <a:p>
            <a:r>
              <a:rPr lang="en-US" sz="1200" b="1" dirty="0">
                <a:solidFill>
                  <a:schemeClr val="bg1"/>
                </a:solidFill>
              </a:rPr>
              <a:t>DMR-1719797</a:t>
            </a:r>
          </a:p>
        </p:txBody>
      </p:sp>
      <p:sp>
        <p:nvSpPr>
          <p:cNvPr id="9" name="Text Box 28"/>
          <p:cNvSpPr txBox="1">
            <a:spLocks noChangeArrowheads="1"/>
          </p:cNvSpPr>
          <p:nvPr/>
        </p:nvSpPr>
        <p:spPr bwMode="auto">
          <a:xfrm>
            <a:off x="178814" y="1411007"/>
            <a:ext cx="3969909" cy="4516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50" dirty="0"/>
              <a:t>The presence of isolated defects in the lattice of large band-gap semiconductors can introduce colored centers, by altering their electronic properties giving rise to transitions within the visible region.  Diamond has a rigid and dense lattice preventing defect diffusion and phase transitions under high pressure and temperature settings. Upon approaching the nanoscale doped diamonds can be used for applications such as quantum computing, sensing, and cryptography, and as such much interest has been garnered to make and characterize these systems.  Investigation of the rearrangement of the surfaces of the </a:t>
            </a:r>
            <a:r>
              <a:rPr lang="en-US" sz="1150" dirty="0" err="1"/>
              <a:t>nanodiamond</a:t>
            </a:r>
            <a:r>
              <a:rPr lang="en-US" sz="1150" dirty="0"/>
              <a:t>, including the effects on the X-ray absorption spectrum, have been theoretically investigated, and the contributions of the surface rearrangement to previously debated pre-edge features has been shown.   In addition, </a:t>
            </a:r>
            <a:r>
              <a:rPr lang="en-US" sz="1150" dirty="0">
                <a:latin typeface="Arial" panose="020B0604020202020204" pitchFamily="34" charset="0"/>
                <a:cs typeface="Arial" panose="020B0604020202020204" pitchFamily="34" charset="0"/>
              </a:rPr>
              <a:t>we developed a versatile method to dope diamond for quantum applications by first synthesizing a doped, nanostructured amorphous carbon precursor and then transforming it to </a:t>
            </a:r>
            <a:r>
              <a:rPr lang="en-US" sz="1150" dirty="0" err="1">
                <a:latin typeface="Arial" panose="020B0604020202020204" pitchFamily="34" charset="0"/>
                <a:cs typeface="Arial" panose="020B0604020202020204" pitchFamily="34" charset="0"/>
              </a:rPr>
              <a:t>nanodiamond</a:t>
            </a:r>
            <a:r>
              <a:rPr lang="en-US" sz="1150" dirty="0">
                <a:latin typeface="Arial" panose="020B0604020202020204" pitchFamily="34" charset="0"/>
                <a:cs typeface="Arial" panose="020B0604020202020204" pitchFamily="34" charset="0"/>
              </a:rPr>
              <a:t> at high pressure, high temperature conditions.</a:t>
            </a:r>
            <a:r>
              <a:rPr lang="en-US" sz="1150" dirty="0"/>
              <a:t> Specifically, we incorporated silicon atoms in the form of the split silicon vacancy color center.  The origin of the pressure dependence of this site as well as X-ray and vibrational signatures of the negatively charged silicon split vacancy were investigated experimentally and computationally.</a:t>
            </a:r>
          </a:p>
        </p:txBody>
      </p:sp>
      <p:sp>
        <p:nvSpPr>
          <p:cNvPr id="11" name="Rectangle 37"/>
          <p:cNvSpPr>
            <a:spLocks noChangeArrowheads="1"/>
          </p:cNvSpPr>
          <p:nvPr/>
        </p:nvSpPr>
        <p:spPr bwMode="auto">
          <a:xfrm>
            <a:off x="4238396" y="1576586"/>
            <a:ext cx="4505554" cy="44122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45755"/>
            <a:ext cx="643467" cy="276999"/>
          </a:xfrm>
          <a:prstGeom prst="rect">
            <a:avLst/>
          </a:prstGeom>
        </p:spPr>
        <p:txBody>
          <a:bodyPr wrap="square" anchor="ctr">
            <a:spAutoFit/>
          </a:bodyPr>
          <a:lstStyle/>
          <a:p>
            <a:r>
              <a:rPr lang="en-US" sz="1200" b="1" dirty="0">
                <a:solidFill>
                  <a:srgbClr val="002060"/>
                </a:solidFill>
              </a:rPr>
              <a:t>2018</a:t>
            </a:r>
          </a:p>
        </p:txBody>
      </p:sp>
      <p:pic>
        <p:nvPicPr>
          <p:cNvPr id="4" name="Picture 3">
            <a:extLst>
              <a:ext uri="{FF2B5EF4-FFF2-40B4-BE49-F238E27FC236}">
                <a16:creationId xmlns:a16="http://schemas.microsoft.com/office/drawing/2014/main" id="{825DF6AE-524E-EE43-B8BC-7B311E770E0C}"/>
              </a:ext>
            </a:extLst>
          </p:cNvPr>
          <p:cNvPicPr>
            <a:picLocks noChangeAspect="1"/>
          </p:cNvPicPr>
          <p:nvPr/>
        </p:nvPicPr>
        <p:blipFill>
          <a:blip r:embed="rId3"/>
          <a:stretch>
            <a:fillRect/>
          </a:stretch>
        </p:blipFill>
        <p:spPr>
          <a:xfrm>
            <a:off x="4293570" y="1687344"/>
            <a:ext cx="1041400" cy="1155700"/>
          </a:xfrm>
          <a:prstGeom prst="rect">
            <a:avLst/>
          </a:prstGeom>
        </p:spPr>
      </p:pic>
      <p:sp>
        <p:nvSpPr>
          <p:cNvPr id="5" name="TextBox 4">
            <a:extLst>
              <a:ext uri="{FF2B5EF4-FFF2-40B4-BE49-F238E27FC236}">
                <a16:creationId xmlns:a16="http://schemas.microsoft.com/office/drawing/2014/main" id="{1F86E965-70F5-E049-AD7F-B4B5EEA4678E}"/>
              </a:ext>
            </a:extLst>
          </p:cNvPr>
          <p:cNvSpPr txBox="1"/>
          <p:nvPr/>
        </p:nvSpPr>
        <p:spPr>
          <a:xfrm>
            <a:off x="4238396" y="3782702"/>
            <a:ext cx="1691837" cy="1169551"/>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Fig. 1: Top - Ball and stick model of the split silicon (pink) vacancy (light blue) in diamond lattice (gray).  Bottom – A </a:t>
            </a:r>
            <a:r>
              <a:rPr lang="en-US" sz="1000" dirty="0" err="1">
                <a:latin typeface="Arial" panose="020B0604020202020204" pitchFamily="34" charset="0"/>
                <a:cs typeface="Arial" panose="020B0604020202020204" pitchFamily="34" charset="0"/>
              </a:rPr>
              <a:t>nanodiamond</a:t>
            </a:r>
            <a:r>
              <a:rPr lang="en-US" sz="1000" dirty="0">
                <a:latin typeface="Arial" panose="020B0604020202020204" pitchFamily="34" charset="0"/>
                <a:cs typeface="Arial" panose="020B0604020202020204" pitchFamily="34" charset="0"/>
              </a:rPr>
              <a:t> showing the appearance of surface defects.</a:t>
            </a:r>
          </a:p>
        </p:txBody>
      </p:sp>
      <p:sp>
        <p:nvSpPr>
          <p:cNvPr id="16" name="TextBox 15">
            <a:extLst>
              <a:ext uri="{FF2B5EF4-FFF2-40B4-BE49-F238E27FC236}">
                <a16:creationId xmlns:a16="http://schemas.microsoft.com/office/drawing/2014/main" id="{7056AA54-9943-FE4D-BCB6-E99786B385B0}"/>
              </a:ext>
            </a:extLst>
          </p:cNvPr>
          <p:cNvSpPr txBox="1"/>
          <p:nvPr/>
        </p:nvSpPr>
        <p:spPr>
          <a:xfrm>
            <a:off x="4176469" y="5217432"/>
            <a:ext cx="4567481" cy="707886"/>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Fig. 3: Experimental (left) and theoretical (right) optical response of the negatively charged split silicon vacancy center (Fig. 1) visible spectrum to hydrostatic pressure.  The molecular orbitals responsible for the transition are shown inset on the theoretical plot.</a:t>
            </a:r>
          </a:p>
        </p:txBody>
      </p:sp>
      <p:sp>
        <p:nvSpPr>
          <p:cNvPr id="19" name="TextBox 18">
            <a:extLst>
              <a:ext uri="{FF2B5EF4-FFF2-40B4-BE49-F238E27FC236}">
                <a16:creationId xmlns:a16="http://schemas.microsoft.com/office/drawing/2014/main" id="{2972B1A5-DCF7-3045-86DA-0A4D60010AF6}"/>
              </a:ext>
            </a:extLst>
          </p:cNvPr>
          <p:cNvSpPr txBox="1"/>
          <p:nvPr/>
        </p:nvSpPr>
        <p:spPr>
          <a:xfrm>
            <a:off x="5872661" y="2466276"/>
            <a:ext cx="2712539" cy="861774"/>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Fig. 2: A schematic of the high pressure molecular doping process. Silicon atoms molecularly doped into  precursor and noble gas atoms from the pressure medium both form dopants in the recovered nanodiamond.</a:t>
            </a:r>
          </a:p>
        </p:txBody>
      </p:sp>
      <p:pic>
        <p:nvPicPr>
          <p:cNvPr id="27" name="Picture 26">
            <a:extLst>
              <a:ext uri="{FF2B5EF4-FFF2-40B4-BE49-F238E27FC236}">
                <a16:creationId xmlns:a16="http://schemas.microsoft.com/office/drawing/2014/main" id="{734BE7B4-34CC-3A46-90E6-E2F2BCAA47A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89600" y="3577327"/>
            <a:ext cx="3149647" cy="1699265"/>
          </a:xfrm>
          <a:prstGeom prst="rect">
            <a:avLst/>
          </a:prstGeom>
        </p:spPr>
      </p:pic>
      <p:sp>
        <p:nvSpPr>
          <p:cNvPr id="28" name="TextBox 27">
            <a:extLst>
              <a:ext uri="{FF2B5EF4-FFF2-40B4-BE49-F238E27FC236}">
                <a16:creationId xmlns:a16="http://schemas.microsoft.com/office/drawing/2014/main" id="{82B3DBC4-38A8-B14E-A980-C03D8CDF49E7}"/>
              </a:ext>
            </a:extLst>
          </p:cNvPr>
          <p:cNvSpPr txBox="1"/>
          <p:nvPr/>
        </p:nvSpPr>
        <p:spPr>
          <a:xfrm>
            <a:off x="4238396" y="6235060"/>
            <a:ext cx="4746578"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Beck, R.A., </a:t>
            </a:r>
            <a:r>
              <a:rPr lang="en-US" sz="1100" i="1" dirty="0">
                <a:latin typeface="Arial" panose="020B0604020202020204" pitchFamily="34" charset="0"/>
                <a:cs typeface="Arial" panose="020B0604020202020204" pitchFamily="34" charset="0"/>
              </a:rPr>
              <a:t>et al.</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J. Phys. Chem. C. </a:t>
            </a:r>
            <a:r>
              <a:rPr lang="en-US" sz="1100" b="1" dirty="0">
                <a:latin typeface="Arial" panose="020B0604020202020204" pitchFamily="34" charset="0"/>
                <a:cs typeface="Arial" panose="020B0604020202020204" pitchFamily="34" charset="0"/>
              </a:rPr>
              <a:t>2018.</a:t>
            </a:r>
            <a:r>
              <a:rPr lang="en-US" sz="1100" i="1" dirty="0">
                <a:latin typeface="Arial" panose="020B0604020202020204" pitchFamily="34" charset="0"/>
                <a:cs typeface="Arial" panose="020B0604020202020204" pitchFamily="34" charset="0"/>
              </a:rPr>
              <a:t> </a:t>
            </a:r>
            <a:r>
              <a:rPr lang="en-US" sz="1100" dirty="0"/>
              <a:t>10.1021/acs.jpcc.8b00354</a:t>
            </a:r>
          </a:p>
          <a:p>
            <a:r>
              <a:rPr lang="en-US" sz="1100" dirty="0">
                <a:latin typeface="Arial" panose="020B0604020202020204" pitchFamily="34" charset="0"/>
                <a:cs typeface="Arial" panose="020B0604020202020204" pitchFamily="34" charset="0"/>
              </a:rPr>
              <a:t>Crane, M.J., </a:t>
            </a:r>
            <a:r>
              <a:rPr lang="en-US" sz="1100" i="1" dirty="0">
                <a:latin typeface="Arial" panose="020B0604020202020204" pitchFamily="34" charset="0"/>
                <a:cs typeface="Arial" panose="020B0604020202020204" pitchFamily="34" charset="0"/>
              </a:rPr>
              <a:t>et al.</a:t>
            </a:r>
            <a:r>
              <a:rPr lang="en-US" sz="1100" dirty="0">
                <a:latin typeface="Arial" panose="020B0604020202020204" pitchFamily="34" charset="0"/>
                <a:cs typeface="Arial" panose="020B0604020202020204" pitchFamily="34" charset="0"/>
              </a:rPr>
              <a:t> </a:t>
            </a:r>
            <a:r>
              <a:rPr lang="en-US" sz="1100" dirty="0"/>
              <a:t>arXiv:1804.00350 </a:t>
            </a:r>
            <a:r>
              <a:rPr lang="en-US" sz="1100" b="1" dirty="0"/>
              <a:t>2018</a:t>
            </a:r>
            <a:endParaRPr lang="en-US" sz="1100" b="1"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Petrone</a:t>
            </a:r>
            <a:r>
              <a:rPr lang="en-US" sz="1100" dirty="0">
                <a:latin typeface="Arial" panose="020B0604020202020204" pitchFamily="34" charset="0"/>
                <a:cs typeface="Arial" panose="020B0604020202020204" pitchFamily="34" charset="0"/>
              </a:rPr>
              <a:t> A., </a:t>
            </a:r>
            <a:r>
              <a:rPr lang="en-US" sz="1100" i="1" dirty="0">
                <a:latin typeface="Arial" panose="020B0604020202020204" pitchFamily="34" charset="0"/>
                <a:cs typeface="Arial" panose="020B0604020202020204" pitchFamily="34" charset="0"/>
              </a:rPr>
              <a:t>et al.</a:t>
            </a:r>
            <a:r>
              <a:rPr lang="en-US" sz="1100" dirty="0">
                <a:latin typeface="Arial" panose="020B0604020202020204" pitchFamily="34" charset="0"/>
                <a:cs typeface="Arial" panose="020B0604020202020204" pitchFamily="34" charset="0"/>
              </a:rPr>
              <a:t> Submitted </a:t>
            </a:r>
            <a:r>
              <a:rPr lang="en-US" sz="1100" b="1" dirty="0">
                <a:latin typeface="Arial" panose="020B0604020202020204" pitchFamily="34" charset="0"/>
                <a:cs typeface="Arial" panose="020B0604020202020204" pitchFamily="34" charset="0"/>
              </a:rPr>
              <a:t>2018</a:t>
            </a:r>
            <a:endParaRPr lang="en-US" sz="1100" i="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5057D1C-1EDF-EA4A-BCB1-D3A000AE530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755246" y="2573720"/>
            <a:ext cx="1174987" cy="1226966"/>
          </a:xfrm>
          <a:prstGeom prst="rect">
            <a:avLst/>
          </a:prstGeom>
        </p:spPr>
      </p:pic>
      <p:pic>
        <p:nvPicPr>
          <p:cNvPr id="17" name="Picture 16" descr="Figure%201/SIDD%20Figure%201%20Argon%20Update-01.png">
            <a:extLst>
              <a:ext uri="{FF2B5EF4-FFF2-40B4-BE49-F238E27FC236}">
                <a16:creationId xmlns:a16="http://schemas.microsoft.com/office/drawing/2014/main" id="{D8D5786C-5CD5-4042-8ACA-3FE1E472E2D2}"/>
              </a:ext>
            </a:extLst>
          </p:cNvPr>
          <p:cNvPicPr/>
          <p:nvPr/>
        </p:nvPicPr>
        <p:blipFill rotWithShape="1">
          <a:blip r:embed="rId6">
            <a:extLst>
              <a:ext uri="{28A0092B-C50C-407E-A947-70E740481C1C}">
                <a14:useLocalDpi xmlns:a14="http://schemas.microsoft.com/office/drawing/2010/main" val="0"/>
              </a:ext>
            </a:extLst>
          </a:blip>
          <a:srcRect l="36823" t="22003" r="33127" b="55661"/>
          <a:stretch/>
        </p:blipFill>
        <p:spPr bwMode="auto">
          <a:xfrm>
            <a:off x="6479412" y="1612877"/>
            <a:ext cx="871279" cy="919071"/>
          </a:xfrm>
          <a:prstGeom prst="rect">
            <a:avLst/>
          </a:prstGeom>
          <a:noFill/>
          <a:ln>
            <a:noFill/>
          </a:ln>
        </p:spPr>
      </p:pic>
      <p:pic>
        <p:nvPicPr>
          <p:cNvPr id="20" name="Picture 19" descr="Figure%201/SIDD%20Figure%201%20Argon%20Update-01.png">
            <a:extLst>
              <a:ext uri="{FF2B5EF4-FFF2-40B4-BE49-F238E27FC236}">
                <a16:creationId xmlns:a16="http://schemas.microsoft.com/office/drawing/2014/main" id="{078201AC-958C-B341-844B-2B365420AE1C}"/>
              </a:ext>
            </a:extLst>
          </p:cNvPr>
          <p:cNvPicPr/>
          <p:nvPr/>
        </p:nvPicPr>
        <p:blipFill rotWithShape="1">
          <a:blip r:embed="rId6">
            <a:extLst>
              <a:ext uri="{28A0092B-C50C-407E-A947-70E740481C1C}">
                <a14:useLocalDpi xmlns:a14="http://schemas.microsoft.com/office/drawing/2010/main" val="0"/>
              </a:ext>
            </a:extLst>
          </a:blip>
          <a:srcRect l="71416" t="22003" b="55661"/>
          <a:stretch/>
        </p:blipFill>
        <p:spPr bwMode="auto">
          <a:xfrm>
            <a:off x="7702249" y="1609640"/>
            <a:ext cx="828791" cy="919071"/>
          </a:xfrm>
          <a:prstGeom prst="rect">
            <a:avLst/>
          </a:prstGeom>
          <a:noFill/>
          <a:ln>
            <a:noFill/>
          </a:ln>
        </p:spPr>
      </p:pic>
      <p:cxnSp>
        <p:nvCxnSpPr>
          <p:cNvPr id="6" name="Straight Arrow Connector 5">
            <a:extLst>
              <a:ext uri="{FF2B5EF4-FFF2-40B4-BE49-F238E27FC236}">
                <a16:creationId xmlns:a16="http://schemas.microsoft.com/office/drawing/2014/main" id="{F90A413D-90B7-2748-9E81-DA0BC816C2A3}"/>
              </a:ext>
            </a:extLst>
          </p:cNvPr>
          <p:cNvCxnSpPr/>
          <p:nvPr/>
        </p:nvCxnSpPr>
        <p:spPr>
          <a:xfrm>
            <a:off x="7396645" y="2047219"/>
            <a:ext cx="262843" cy="0"/>
          </a:xfrm>
          <a:prstGeom prst="straightConnector1">
            <a:avLst/>
          </a:prstGeom>
          <a:ln>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nvGrpSpPr>
          <p:cNvPr id="23" name="Group 22">
            <a:extLst>
              <a:ext uri="{FF2B5EF4-FFF2-40B4-BE49-F238E27FC236}">
                <a16:creationId xmlns:a16="http://schemas.microsoft.com/office/drawing/2014/main" id="{C2BA768D-C8B4-4742-AD77-489D7E83A565}"/>
              </a:ext>
            </a:extLst>
          </p:cNvPr>
          <p:cNvGrpSpPr/>
          <p:nvPr/>
        </p:nvGrpSpPr>
        <p:grpSpPr>
          <a:xfrm>
            <a:off x="5897707" y="1611425"/>
            <a:ext cx="602892" cy="675216"/>
            <a:chOff x="5897707" y="1611425"/>
            <a:chExt cx="602892" cy="675216"/>
          </a:xfrm>
        </p:grpSpPr>
        <p:pic>
          <p:nvPicPr>
            <p:cNvPr id="18" name="Picture 17" descr="Figure%201/SIDD%20Figure%201%20Argon%20Update-01.png">
              <a:extLst>
                <a:ext uri="{FF2B5EF4-FFF2-40B4-BE49-F238E27FC236}">
                  <a16:creationId xmlns:a16="http://schemas.microsoft.com/office/drawing/2014/main" id="{FE7DC8E9-057D-D84A-9CF9-4FBA18B62566}"/>
                </a:ext>
              </a:extLst>
            </p:cNvPr>
            <p:cNvPicPr/>
            <p:nvPr/>
          </p:nvPicPr>
          <p:blipFill rotWithShape="1">
            <a:blip r:embed="rId6">
              <a:extLst>
                <a:ext uri="{28A0092B-C50C-407E-A947-70E740481C1C}">
                  <a14:useLocalDpi xmlns:a14="http://schemas.microsoft.com/office/drawing/2010/main" val="0"/>
                </a:ext>
              </a:extLst>
            </a:blip>
            <a:srcRect l="195" t="2203" r="78693" b="79012"/>
            <a:stretch/>
          </p:blipFill>
          <p:spPr bwMode="auto">
            <a:xfrm>
              <a:off x="5985823" y="1636609"/>
              <a:ext cx="514776" cy="650032"/>
            </a:xfrm>
            <a:prstGeom prst="rect">
              <a:avLst/>
            </a:prstGeom>
            <a:noFill/>
            <a:ln>
              <a:noFill/>
            </a:ln>
          </p:spPr>
        </p:pic>
        <p:pic>
          <p:nvPicPr>
            <p:cNvPr id="14" name="Picture 13">
              <a:extLst>
                <a:ext uri="{FF2B5EF4-FFF2-40B4-BE49-F238E27FC236}">
                  <a16:creationId xmlns:a16="http://schemas.microsoft.com/office/drawing/2014/main" id="{CC67842F-4BDD-AA47-96D0-13E0767C141B}"/>
                </a:ext>
              </a:extLst>
            </p:cNvPr>
            <p:cNvPicPr>
              <a:picLocks noChangeAspect="1"/>
            </p:cNvPicPr>
            <p:nvPr/>
          </p:nvPicPr>
          <p:blipFill>
            <a:blip r:embed="rId7"/>
            <a:stretch>
              <a:fillRect/>
            </a:stretch>
          </p:blipFill>
          <p:spPr>
            <a:xfrm>
              <a:off x="5897707" y="1611425"/>
              <a:ext cx="465446" cy="166432"/>
            </a:xfrm>
            <a:prstGeom prst="rect">
              <a:avLst/>
            </a:prstGeom>
          </p:spPr>
        </p:pic>
      </p:grpSp>
      <p:grpSp>
        <p:nvGrpSpPr>
          <p:cNvPr id="22" name="Group 21">
            <a:extLst>
              <a:ext uri="{FF2B5EF4-FFF2-40B4-BE49-F238E27FC236}">
                <a16:creationId xmlns:a16="http://schemas.microsoft.com/office/drawing/2014/main" id="{06E5543B-917A-0941-A0A0-358FC41071F4}"/>
              </a:ext>
            </a:extLst>
          </p:cNvPr>
          <p:cNvGrpSpPr/>
          <p:nvPr/>
        </p:nvGrpSpPr>
        <p:grpSpPr>
          <a:xfrm>
            <a:off x="5940158" y="2303686"/>
            <a:ext cx="584919" cy="166432"/>
            <a:chOff x="5940158" y="2303686"/>
            <a:chExt cx="584919" cy="166432"/>
          </a:xfrm>
        </p:grpSpPr>
        <p:pic>
          <p:nvPicPr>
            <p:cNvPr id="21" name="Picture 20" descr="Figure%201/SIDD%20Figure%201%20Argon%20Update-01.png">
              <a:extLst>
                <a:ext uri="{FF2B5EF4-FFF2-40B4-BE49-F238E27FC236}">
                  <a16:creationId xmlns:a16="http://schemas.microsoft.com/office/drawing/2014/main" id="{AE0E441D-AE66-824C-980B-55AE64622EF7}"/>
                </a:ext>
              </a:extLst>
            </p:cNvPr>
            <p:cNvPicPr/>
            <p:nvPr/>
          </p:nvPicPr>
          <p:blipFill rotWithShape="1">
            <a:blip r:embed="rId6">
              <a:extLst>
                <a:ext uri="{28A0092B-C50C-407E-A947-70E740481C1C}">
                  <a14:useLocalDpi xmlns:a14="http://schemas.microsoft.com/office/drawing/2010/main" val="0"/>
                </a:ext>
              </a:extLst>
            </a:blip>
            <a:srcRect l="2353" t="20612" r="77473" b="76209"/>
            <a:stretch/>
          </p:blipFill>
          <p:spPr bwMode="auto">
            <a:xfrm>
              <a:off x="5940158" y="2322932"/>
              <a:ext cx="584919" cy="130831"/>
            </a:xfrm>
            <a:prstGeom prst="rect">
              <a:avLst/>
            </a:prstGeom>
            <a:noFill/>
            <a:ln>
              <a:noFill/>
            </a:ln>
          </p:spPr>
        </p:pic>
        <p:pic>
          <p:nvPicPr>
            <p:cNvPr id="26" name="Picture 25">
              <a:extLst>
                <a:ext uri="{FF2B5EF4-FFF2-40B4-BE49-F238E27FC236}">
                  <a16:creationId xmlns:a16="http://schemas.microsoft.com/office/drawing/2014/main" id="{C0C131F4-596F-6243-9DB9-F93849C8575B}"/>
                </a:ext>
              </a:extLst>
            </p:cNvPr>
            <p:cNvPicPr>
              <a:picLocks noChangeAspect="1"/>
            </p:cNvPicPr>
            <p:nvPr/>
          </p:nvPicPr>
          <p:blipFill>
            <a:blip r:embed="rId7"/>
            <a:stretch>
              <a:fillRect/>
            </a:stretch>
          </p:blipFill>
          <p:spPr>
            <a:xfrm>
              <a:off x="5973360" y="2303686"/>
              <a:ext cx="465446" cy="166432"/>
            </a:xfrm>
            <a:prstGeom prst="rect">
              <a:avLst/>
            </a:prstGeom>
          </p:spPr>
        </p:pic>
      </p:grpSp>
      <p:sp>
        <p:nvSpPr>
          <p:cNvPr id="24" name="TextBox 23">
            <a:extLst>
              <a:ext uri="{FF2B5EF4-FFF2-40B4-BE49-F238E27FC236}">
                <a16:creationId xmlns:a16="http://schemas.microsoft.com/office/drawing/2014/main" id="{D65DDF39-D01F-034A-BF4D-796439F98AAA}"/>
              </a:ext>
            </a:extLst>
          </p:cNvPr>
          <p:cNvSpPr txBox="1"/>
          <p:nvPr/>
        </p:nvSpPr>
        <p:spPr>
          <a:xfrm>
            <a:off x="5896738" y="1609712"/>
            <a:ext cx="527183" cy="184666"/>
          </a:xfrm>
          <a:prstGeom prst="rect">
            <a:avLst/>
          </a:prstGeom>
          <a:noFill/>
        </p:spPr>
        <p:txBody>
          <a:bodyPr wrap="square" rtlCol="0">
            <a:spAutoFit/>
          </a:bodyPr>
          <a:lstStyle/>
          <a:p>
            <a:pPr algn="ctr"/>
            <a:r>
              <a:rPr lang="en-US" sz="600" dirty="0">
                <a:latin typeface="Arial" panose="020B0604020202020204" pitchFamily="34" charset="0"/>
                <a:cs typeface="Arial" panose="020B0604020202020204" pitchFamily="34" charset="0"/>
              </a:rPr>
              <a:t>Si Dopant</a:t>
            </a:r>
          </a:p>
        </p:txBody>
      </p:sp>
      <p:sp>
        <p:nvSpPr>
          <p:cNvPr id="29" name="TextBox 28">
            <a:extLst>
              <a:ext uri="{FF2B5EF4-FFF2-40B4-BE49-F238E27FC236}">
                <a16:creationId xmlns:a16="http://schemas.microsoft.com/office/drawing/2014/main" id="{B5263422-A45F-C24C-ADFC-56664B9A370A}"/>
              </a:ext>
            </a:extLst>
          </p:cNvPr>
          <p:cNvSpPr txBox="1"/>
          <p:nvPr/>
        </p:nvSpPr>
        <p:spPr>
          <a:xfrm>
            <a:off x="5823106" y="2292717"/>
            <a:ext cx="695310" cy="184666"/>
          </a:xfrm>
          <a:prstGeom prst="rect">
            <a:avLst/>
          </a:prstGeom>
          <a:noFill/>
        </p:spPr>
        <p:txBody>
          <a:bodyPr wrap="square" rtlCol="0">
            <a:spAutoFit/>
          </a:bodyPr>
          <a:lstStyle/>
          <a:p>
            <a:pPr algn="ctr"/>
            <a:r>
              <a:rPr lang="en-US" sz="600" dirty="0">
                <a:latin typeface="Arial" panose="020B0604020202020204" pitchFamily="34" charset="0"/>
                <a:cs typeface="Arial" panose="020B0604020202020204" pitchFamily="34" charset="0"/>
              </a:rPr>
              <a:t>Carbon atoms</a:t>
            </a:r>
          </a:p>
        </p:txBody>
      </p:sp>
      <p:sp>
        <p:nvSpPr>
          <p:cNvPr id="30" name="TextBox 29">
            <a:extLst>
              <a:ext uri="{FF2B5EF4-FFF2-40B4-BE49-F238E27FC236}">
                <a16:creationId xmlns:a16="http://schemas.microsoft.com/office/drawing/2014/main" id="{6DAE0397-FC11-D140-878F-FB5E316E7E75}"/>
              </a:ext>
            </a:extLst>
          </p:cNvPr>
          <p:cNvSpPr txBox="1"/>
          <p:nvPr/>
        </p:nvSpPr>
        <p:spPr>
          <a:xfrm>
            <a:off x="7086115" y="1563627"/>
            <a:ext cx="881830" cy="369332"/>
          </a:xfrm>
          <a:prstGeom prst="rect">
            <a:avLst/>
          </a:prstGeom>
          <a:noFill/>
        </p:spPr>
        <p:txBody>
          <a:bodyPr wrap="square" rtlCol="0">
            <a:spAutoFit/>
          </a:bodyPr>
          <a:lstStyle/>
          <a:p>
            <a:pPr algn="ctr"/>
            <a:r>
              <a:rPr lang="en-US" sz="600" dirty="0">
                <a:latin typeface="Arial" panose="020B0604020202020204" pitchFamily="34" charset="0"/>
                <a:cs typeface="Arial" panose="020B0604020202020204" pitchFamily="34" charset="0"/>
              </a:rPr>
              <a:t>High pressure, high temperature conditions</a:t>
            </a:r>
          </a:p>
        </p:txBody>
      </p:sp>
      <p:sp>
        <p:nvSpPr>
          <p:cNvPr id="32" name="Rectangle 31">
            <a:extLst>
              <a:ext uri="{FF2B5EF4-FFF2-40B4-BE49-F238E27FC236}">
                <a16:creationId xmlns:a16="http://schemas.microsoft.com/office/drawing/2014/main" id="{DC261574-26B3-2C47-B3A8-399DA45BEE77}"/>
              </a:ext>
            </a:extLst>
          </p:cNvPr>
          <p:cNvSpPr/>
          <p:nvPr/>
        </p:nvSpPr>
        <p:spPr>
          <a:xfrm>
            <a:off x="6384898" y="3546220"/>
            <a:ext cx="85792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Experimental</a:t>
            </a:r>
            <a:endParaRPr lang="en-US" sz="2000" dirty="0"/>
          </a:p>
        </p:txBody>
      </p:sp>
      <p:sp>
        <p:nvSpPr>
          <p:cNvPr id="33" name="Rectangle 32">
            <a:extLst>
              <a:ext uri="{FF2B5EF4-FFF2-40B4-BE49-F238E27FC236}">
                <a16:creationId xmlns:a16="http://schemas.microsoft.com/office/drawing/2014/main" id="{56479A5C-B430-B04B-9289-49CF272BB47A}"/>
              </a:ext>
            </a:extLst>
          </p:cNvPr>
          <p:cNvSpPr/>
          <p:nvPr/>
        </p:nvSpPr>
        <p:spPr>
          <a:xfrm>
            <a:off x="7753893" y="3540566"/>
            <a:ext cx="75533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Theoretical</a:t>
            </a:r>
            <a:endParaRPr lang="en-US" sz="2000" dirty="0"/>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12237</TotalTime>
  <Words>992</Words>
  <Application>Microsoft Macintosh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Silicon vacancy color center in nanodiamonds for high pressure temperature sensing and quantum cryptography.</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73</cp:revision>
  <cp:lastPrinted>2016-08-01T15:14:13Z</cp:lastPrinted>
  <dcterms:created xsi:type="dcterms:W3CDTF">2016-07-19T18:16:54Z</dcterms:created>
  <dcterms:modified xsi:type="dcterms:W3CDTF">2018-05-16T16:19:51Z</dcterms:modified>
  <cp:category/>
</cp:coreProperties>
</file>