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0" autoAdjust="0"/>
    <p:restoredTop sz="96208" autoAdjust="0"/>
  </p:normalViewPr>
  <p:slideViewPr>
    <p:cSldViewPr snapToGrid="0">
      <p:cViewPr>
        <p:scale>
          <a:sx n="182" d="100"/>
          <a:sy n="182" d="100"/>
        </p:scale>
        <p:origin x="-160" y="-1640"/>
      </p:cViewPr>
      <p:guideLst>
        <p:guide orient="horz" pos="2160"/>
        <p:guide pos="2880"/>
      </p:guideLst>
    </p:cSldViewPr>
  </p:slideViewPr>
  <p:notesTextViewPr>
    <p:cViewPr>
      <p:scale>
        <a:sx n="100" d="100"/>
        <a:sy n="100" d="100"/>
      </p:scale>
      <p:origin x="0" y="-464"/>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D0409A4-F73B-3D4F-81B9-939349EB2E55}" type="datetimeFigureOut">
              <a:rPr lang="en-US" smtClean="0"/>
              <a:t>4/8/19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29D59DE-3C31-A14C-A25D-0E3C05A8FC38}" type="slidenum">
              <a:rPr lang="en-US" smtClean="0"/>
              <a:t>‹#›</a:t>
            </a:fld>
            <a:endParaRPr lang="en-US"/>
          </a:p>
        </p:txBody>
      </p:sp>
    </p:spTree>
    <p:extLst>
      <p:ext uri="{BB962C8B-B14F-4D97-AF65-F5344CB8AC3E}">
        <p14:creationId xmlns:p14="http://schemas.microsoft.com/office/powerpoint/2010/main" val="247016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developing luminescent solar concentrators (LSCs) based on quantum-cutting Yb</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:CsPb</a:t>
            </a:r>
            <a:r>
              <a:rPr lang="en-US" sz="1200" dirty="0"/>
              <a:t>CsPbX</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nanocrystals (NCs) that have documented photoluminescent quantum yields as high as ~200%. Through a combination of solution-phase 1D LSC measurements and modeling, we demonstrated that Yb</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:CsPbX</a:t>
            </a:r>
            <a:r>
              <a:rPr lang="en-US" sz="1200" kern="1200" baseline="-25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NC LSCs show negligible intrinsic reabsorption losses, and we used these data to model the performance of large-scale 2D LSCs based on these NCs. </a:t>
            </a:r>
            <a:r>
              <a:rPr lang="en-US" dirty="0">
                <a:effectLst/>
              </a:rPr>
              <a:t>We extended the modeling to predict the flux gains of a proposed monolithic bilayer LSC. Because of the exceptionally high PLQYs of Yb</a:t>
            </a:r>
            <a:r>
              <a:rPr lang="en-US" baseline="30000" dirty="0">
                <a:effectLst/>
              </a:rPr>
              <a:t>3+</a:t>
            </a:r>
            <a:r>
              <a:rPr lang="en-US" dirty="0">
                <a:effectLst/>
              </a:rPr>
              <a:t>:CsPbX</a:t>
            </a:r>
            <a:r>
              <a:rPr lang="en-US" baseline="-25000" dirty="0">
                <a:effectLst/>
              </a:rPr>
              <a:t>3</a:t>
            </a:r>
            <a:r>
              <a:rPr lang="en-US" dirty="0">
                <a:effectLst/>
              </a:rPr>
              <a:t> NCs, the optimized bilayer device has a projected flux gain of 63 for dimensions of 70 x 70 x 0.1 cm</a:t>
            </a:r>
            <a:r>
              <a:rPr lang="en-US" baseline="30000" dirty="0">
                <a:effectLst/>
              </a:rPr>
              <a:t>3</a:t>
            </a:r>
            <a:r>
              <a:rPr lang="en-US" dirty="0">
                <a:effectLst/>
              </a:rPr>
              <a:t>, representing performance enhancement of at least 19% over that</a:t>
            </a:r>
            <a:r>
              <a:rPr lang="en-US" baseline="0" dirty="0">
                <a:effectLst/>
              </a:rPr>
              <a:t> of a state-of-the-art commercial</a:t>
            </a:r>
            <a:r>
              <a:rPr lang="en-US" dirty="0">
                <a:effectLst/>
              </a:rPr>
              <a:t> CuInS</a:t>
            </a:r>
            <a:r>
              <a:rPr lang="en-US" baseline="-25000" dirty="0">
                <a:effectLst/>
              </a:rPr>
              <a:t>2</a:t>
            </a:r>
            <a:r>
              <a:rPr lang="en-US" dirty="0">
                <a:effectLst/>
              </a:rPr>
              <a:t> LSC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9D59DE-3C31-A14C-A25D-0E3C05A8FC38}" type="slidenum">
              <a:rPr lang="en-US" smtClean="0"/>
              <a:t>1</a:t>
            </a:fld>
            <a:endParaRPr lang="en-US"/>
          </a:p>
        </p:txBody>
      </p:sp>
    </p:spTree>
    <p:extLst>
      <p:ext uri="{BB962C8B-B14F-4D97-AF65-F5344CB8AC3E}">
        <p14:creationId xmlns:p14="http://schemas.microsoft.com/office/powerpoint/2010/main" val="270280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4/8/19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MEM-C IRG-1: Quantum-Cutting Nanocrystals in High-Efficiency Monolithic Bilayer Luminescent Solar Concentrators</a:t>
            </a:r>
          </a:p>
        </p:txBody>
      </p:sp>
      <p:sp>
        <p:nvSpPr>
          <p:cNvPr id="7" name="Rectangle 6"/>
          <p:cNvSpPr/>
          <p:nvPr/>
        </p:nvSpPr>
        <p:spPr>
          <a:xfrm>
            <a:off x="4371035" y="974737"/>
            <a:ext cx="4692577" cy="732679"/>
          </a:xfrm>
          <a:prstGeom prst="rect">
            <a:avLst/>
          </a:prstGeom>
        </p:spPr>
        <p:txBody>
          <a:bodyPr wrap="square" anchor="ctr">
            <a:spAutoFit/>
          </a:bodyPr>
          <a:lstStyle/>
          <a:p>
            <a:pPr>
              <a:lnSpc>
                <a:spcPts val="1240"/>
              </a:lnSpc>
            </a:pPr>
            <a:r>
              <a:rPr lang="en-US" sz="1200" b="1" dirty="0">
                <a:solidFill>
                  <a:schemeClr val="bg1"/>
                </a:solidFill>
              </a:rPr>
              <a:t>Christine </a:t>
            </a:r>
            <a:r>
              <a:rPr lang="en-US" sz="1200" b="1" dirty="0" err="1">
                <a:solidFill>
                  <a:schemeClr val="bg1"/>
                </a:solidFill>
              </a:rPr>
              <a:t>Luscombe</a:t>
            </a:r>
            <a:r>
              <a:rPr lang="en-US" sz="1200" b="1" dirty="0">
                <a:solidFill>
                  <a:schemeClr val="bg1"/>
                </a:solidFill>
              </a:rPr>
              <a:t>, Devin </a:t>
            </a:r>
            <a:r>
              <a:rPr lang="en-US" sz="1200" b="1" dirty="0" err="1">
                <a:solidFill>
                  <a:schemeClr val="bg1"/>
                </a:solidFill>
              </a:rPr>
              <a:t>MacKenzie</a:t>
            </a:r>
            <a:r>
              <a:rPr lang="en-US" sz="1200" b="1" dirty="0">
                <a:solidFill>
                  <a:schemeClr val="bg1"/>
                </a:solidFill>
              </a:rPr>
              <a:t>, Daniel R. Gamelin</a:t>
            </a:r>
          </a:p>
          <a:p>
            <a:pPr>
              <a:lnSpc>
                <a:spcPts val="1240"/>
              </a:lnSpc>
            </a:pPr>
            <a:r>
              <a:rPr lang="en-US" sz="1200" b="1" dirty="0">
                <a:solidFill>
                  <a:schemeClr val="bg1"/>
                </a:solidFill>
              </a:rPr>
              <a:t>Molecular Engineering Materials Center (MEM-C)</a:t>
            </a:r>
          </a:p>
          <a:p>
            <a:pPr>
              <a:lnSpc>
                <a:spcPts val="1240"/>
              </a:lnSpc>
            </a:pPr>
            <a:r>
              <a:rPr lang="en-US" sz="1200" b="1" dirty="0">
                <a:solidFill>
                  <a:schemeClr val="bg1"/>
                </a:solidFill>
              </a:rPr>
              <a:t>University of Washington, Seattle</a:t>
            </a:r>
          </a:p>
          <a:p>
            <a:pPr>
              <a:lnSpc>
                <a:spcPts val="1240"/>
              </a:lnSpc>
            </a:pPr>
            <a:endParaRPr lang="en-US" sz="1200" b="1" dirty="0">
              <a:solidFill>
                <a:schemeClr val="bg1"/>
              </a:solidFill>
            </a:endParaRPr>
          </a:p>
        </p:txBody>
      </p:sp>
      <p:sp>
        <p:nvSpPr>
          <p:cNvPr id="8" name="Rectangle 7"/>
          <p:cNvSpPr/>
          <p:nvPr/>
        </p:nvSpPr>
        <p:spPr>
          <a:xfrm>
            <a:off x="152400" y="185335"/>
            <a:ext cx="2759824" cy="600164"/>
          </a:xfrm>
          <a:prstGeom prst="rect">
            <a:avLst/>
          </a:prstGeom>
        </p:spPr>
        <p:txBody>
          <a:bodyPr wrap="square" anchor="ctr">
            <a:spAutoFit/>
          </a:bodyPr>
          <a:lstStyle/>
          <a:p>
            <a:r>
              <a:rPr lang="en-US" sz="1100" b="1" dirty="0">
                <a:solidFill>
                  <a:schemeClr val="bg1"/>
                </a:solidFill>
              </a:rPr>
              <a:t>Materials Research Science and Engineering Center</a:t>
            </a:r>
          </a:p>
          <a:p>
            <a:r>
              <a:rPr lang="en-US" sz="1100" b="1" dirty="0">
                <a:solidFill>
                  <a:schemeClr val="bg1"/>
                </a:solidFill>
              </a:rPr>
              <a:t>DMR-1719797</a:t>
            </a:r>
          </a:p>
        </p:txBody>
      </p:sp>
      <p:sp>
        <p:nvSpPr>
          <p:cNvPr id="9" name="Text Box 28"/>
          <p:cNvSpPr txBox="1">
            <a:spLocks noChangeArrowheads="1"/>
          </p:cNvSpPr>
          <p:nvPr/>
        </p:nvSpPr>
        <p:spPr bwMode="auto">
          <a:xfrm>
            <a:off x="331870" y="1249876"/>
            <a:ext cx="3892550" cy="461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Nanocrystal (NC) luminescent solar concentrators (LSCs) represent a promising clean-energy technology capable of concentrating direct and diffuse light to reduce the area of photovoltaic (PV) cells – which are energetically costly to manufacture – required to meet energy demands. We have been developing Yb</a:t>
            </a:r>
            <a:r>
              <a:rPr lang="en-US" sz="1400" baseline="30000" dirty="0"/>
              <a:t>3+</a:t>
            </a:r>
            <a:r>
              <a:rPr lang="en-US" sz="1400" dirty="0"/>
              <a:t>-doped CsPbX</a:t>
            </a:r>
            <a:r>
              <a:rPr lang="en-US" sz="1400" baseline="-25000" dirty="0"/>
              <a:t>3</a:t>
            </a:r>
            <a:r>
              <a:rPr lang="en-US" sz="1400" dirty="0"/>
              <a:t> (X = </a:t>
            </a:r>
            <a:r>
              <a:rPr lang="en-US" sz="1400" dirty="0" err="1"/>
              <a:t>Cl</a:t>
            </a:r>
            <a:r>
              <a:rPr lang="en-US" sz="1400" dirty="0"/>
              <a:t>, Br) </a:t>
            </a:r>
            <a:r>
              <a:rPr lang="en-US" sz="1400" dirty="0" err="1"/>
              <a:t>perovskite</a:t>
            </a:r>
            <a:r>
              <a:rPr lang="en-US" sz="1400" dirty="0"/>
              <a:t> NCs that efficiently convert single high-energy photons into pairs of low-energy photons, generating photoluminescence quantum yields approaching 200%. This process – known as quantum cutting – can improve LSC efficiencies by converting poorly used blue photons into near-infrared photons that are absorbed perfectly by silicon solar cells. These findings led to invention of a fundamentally new and simple monolithic bilayer LSC device structure that capitalizes on the unique properties of quantum-cutting Yb</a:t>
            </a:r>
            <a:r>
              <a:rPr lang="en-US" sz="1400" baseline="30000" dirty="0"/>
              <a:t>3+</a:t>
            </a:r>
            <a:r>
              <a:rPr lang="en-US" sz="1400" dirty="0"/>
              <a:t>-doped CsPbX</a:t>
            </a:r>
            <a:r>
              <a:rPr lang="en-US" sz="1400" baseline="-25000" dirty="0"/>
              <a:t>3</a:t>
            </a:r>
            <a:r>
              <a:rPr lang="en-US" sz="1400" dirty="0"/>
              <a:t> NCs.</a:t>
            </a:r>
          </a:p>
        </p:txBody>
      </p:sp>
      <p:sp>
        <p:nvSpPr>
          <p:cNvPr id="11" name="Rectangle 37"/>
          <p:cNvSpPr>
            <a:spLocks noChangeArrowheads="1"/>
          </p:cNvSpPr>
          <p:nvPr/>
        </p:nvSpPr>
        <p:spPr bwMode="auto">
          <a:xfrm>
            <a:off x="4371035" y="1727886"/>
            <a:ext cx="4595165" cy="426093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Rectangle 11"/>
          <p:cNvSpPr/>
          <p:nvPr/>
        </p:nvSpPr>
        <p:spPr>
          <a:xfrm>
            <a:off x="152400" y="745755"/>
            <a:ext cx="1183240" cy="276999"/>
          </a:xfrm>
          <a:prstGeom prst="rect">
            <a:avLst/>
          </a:prstGeom>
        </p:spPr>
        <p:txBody>
          <a:bodyPr wrap="square" anchor="ctr">
            <a:spAutoFit/>
          </a:bodyPr>
          <a:lstStyle/>
          <a:p>
            <a:r>
              <a:rPr lang="en-US" sz="1200" b="1" dirty="0">
                <a:solidFill>
                  <a:srgbClr val="002060"/>
                </a:solidFill>
              </a:rPr>
              <a:t>2019</a:t>
            </a:r>
          </a:p>
        </p:txBody>
      </p:sp>
      <p:sp>
        <p:nvSpPr>
          <p:cNvPr id="46" name="TextBox 45">
            <a:extLst>
              <a:ext uri="{FF2B5EF4-FFF2-40B4-BE49-F238E27FC236}">
                <a16:creationId xmlns:a16="http://schemas.microsoft.com/office/drawing/2014/main" id="{C47BD486-3E73-404D-A5F3-8C6F5B6110FF}"/>
              </a:ext>
            </a:extLst>
          </p:cNvPr>
          <p:cNvSpPr txBox="1"/>
          <p:nvPr/>
        </p:nvSpPr>
        <p:spPr>
          <a:xfrm>
            <a:off x="3968152" y="6213427"/>
            <a:ext cx="5080083" cy="769441"/>
          </a:xfrm>
          <a:prstGeom prst="rect">
            <a:avLst/>
          </a:prstGeom>
          <a:noFill/>
        </p:spPr>
        <p:txBody>
          <a:bodyPr wrap="square" rtlCol="0">
            <a:spAutoFit/>
          </a:bodyPr>
          <a:lstStyle/>
          <a:p>
            <a:r>
              <a:rPr lang="nn-NO" sz="1100" dirty="0"/>
              <a:t>Milstein, T. J.; Kroupa, D. M.; Gamelin, D. R., </a:t>
            </a:r>
            <a:r>
              <a:rPr lang="nn-NO" sz="1100" i="1" dirty="0"/>
              <a:t>Nano Lett. </a:t>
            </a:r>
            <a:r>
              <a:rPr lang="nn-NO" sz="1100" b="1" dirty="0"/>
              <a:t>2018</a:t>
            </a:r>
            <a:r>
              <a:rPr lang="nn-NO" sz="1100" dirty="0"/>
              <a:t>, </a:t>
            </a:r>
            <a:r>
              <a:rPr lang="nn-NO" sz="1100" i="1" dirty="0"/>
              <a:t>18,</a:t>
            </a:r>
            <a:r>
              <a:rPr lang="nn-NO" sz="1100" dirty="0"/>
              <a:t> 3792.</a:t>
            </a:r>
          </a:p>
          <a:p>
            <a:r>
              <a:rPr lang="en-US" sz="1100" dirty="0"/>
              <a:t>Cohen, T. A.; Milstein, T. J.; Kroupa, D. M.; </a:t>
            </a:r>
            <a:r>
              <a:rPr lang="en-US" sz="1100" dirty="0" err="1"/>
              <a:t>MacKenzie</a:t>
            </a:r>
            <a:r>
              <a:rPr lang="en-US" sz="1100" dirty="0"/>
              <a:t>, J. D.; Luscombe, C.; </a:t>
            </a:r>
            <a:r>
              <a:rPr lang="en-US" sz="1100" dirty="0" err="1"/>
              <a:t>Gamelin</a:t>
            </a:r>
            <a:r>
              <a:rPr lang="en-US" sz="1100" dirty="0"/>
              <a:t>, D. R., </a:t>
            </a:r>
            <a:r>
              <a:rPr lang="en-US" sz="1100" i="1" dirty="0"/>
              <a:t>J. Mater. Chem. A </a:t>
            </a:r>
            <a:r>
              <a:rPr lang="en-US" sz="1100" b="1" dirty="0"/>
              <a:t>2019</a:t>
            </a:r>
            <a:r>
              <a:rPr lang="en-US" sz="1100" dirty="0"/>
              <a:t> DOI: 10.1039/C9TA01261C.</a:t>
            </a:r>
          </a:p>
          <a:p>
            <a:endParaRPr lang="nn-NO" sz="1100" dirty="0"/>
          </a:p>
        </p:txBody>
      </p:sp>
      <p:sp>
        <p:nvSpPr>
          <p:cNvPr id="21" name="TextBox 20">
            <a:extLst>
              <a:ext uri="{FF2B5EF4-FFF2-40B4-BE49-F238E27FC236}">
                <a16:creationId xmlns:a16="http://schemas.microsoft.com/office/drawing/2014/main" id="{4B79FB2F-31E9-2244-A3ED-EF1D32874A62}"/>
              </a:ext>
            </a:extLst>
          </p:cNvPr>
          <p:cNvSpPr txBox="1"/>
          <p:nvPr/>
        </p:nvSpPr>
        <p:spPr>
          <a:xfrm>
            <a:off x="6832600" y="1797118"/>
            <a:ext cx="2133601" cy="3477875"/>
          </a:xfrm>
          <a:prstGeom prst="rect">
            <a:avLst/>
          </a:prstGeom>
          <a:noFill/>
          <a:ln>
            <a:noFill/>
          </a:ln>
        </p:spPr>
        <p:txBody>
          <a:bodyPr wrap="square" rtlCol="0">
            <a:spAutoFit/>
          </a:bodyPr>
          <a:lstStyle/>
          <a:p>
            <a:pPr algn="just"/>
            <a:r>
              <a:rPr lang="en-US" sz="1000" dirty="0">
                <a:latin typeface="Arial" panose="020B0604020202020204" pitchFamily="34" charset="0"/>
                <a:cs typeface="Arial" panose="020B0604020202020204" pitchFamily="34" charset="0"/>
              </a:rPr>
              <a:t>We are developing Yb</a:t>
            </a:r>
            <a:r>
              <a:rPr lang="en-US" sz="1000" baseline="30000" dirty="0">
                <a:latin typeface="Arial" panose="020B0604020202020204" pitchFamily="34" charset="0"/>
                <a:cs typeface="Arial" panose="020B0604020202020204" pitchFamily="34" charset="0"/>
              </a:rPr>
              <a:t>3+</a:t>
            </a:r>
            <a:r>
              <a:rPr lang="en-US" sz="1000" dirty="0">
                <a:latin typeface="Arial" panose="020B0604020202020204" pitchFamily="34" charset="0"/>
                <a:cs typeface="Arial" panose="020B0604020202020204" pitchFamily="34" charset="0"/>
              </a:rPr>
              <a:t>-doped CsPbX</a:t>
            </a:r>
            <a:r>
              <a:rPr lang="en-US" sz="1000" baseline="-25000" dirty="0">
                <a:latin typeface="Arial" panose="020B0604020202020204" pitchFamily="34" charset="0"/>
                <a:cs typeface="Arial" panose="020B0604020202020204" pitchFamily="34" charset="0"/>
              </a:rPr>
              <a:t>3</a:t>
            </a:r>
            <a:r>
              <a:rPr lang="en-US" sz="1000" dirty="0">
                <a:latin typeface="Arial" panose="020B0604020202020204" pitchFamily="34" charset="0"/>
                <a:cs typeface="Arial" panose="020B0604020202020204" pitchFamily="34" charset="0"/>
              </a:rPr>
              <a:t> nanocrystals that can convert the energy from absorption of single blue photons into the energy of emission of pairs of near-infrared photons – quantum cutting. We are also developing a new and unique technology that partners such quantum-cutting materials with conventional luminescent solar concentrators (LSCs) to massively reduce thermalization losses in LSCs. Our so-called monolithic bilayer LSC is a unique technology that does not require complex wiring or current matching. Using a combination of experimental data and models, we predict that monolithic bilayer LSCs will improve the performance of best-in-class NC LSCs by at least 19%.</a:t>
            </a:r>
          </a:p>
        </p:txBody>
      </p:sp>
      <p:pic>
        <p:nvPicPr>
          <p:cNvPr id="27" name="Picture 26" descr="High-resolution transmission electron microscopy images (and their fourier transforms) of ytterbium-doped CsPbX3 (X = Cl, Br) nanocrystals. This class of nanocrystals shows a unique ability to convert the energy from absorption of single blue photons into the energy of emission of pairs of near-infrared photons – quantum cutting- which is depicted schematically. A schematic image is depicted showing a new and unique technology that partners such quantum-cutting materials with conventional luminescent solar concentrators (LSCs) to massively reduce thermalization losses in LSCs by stacking the two in a single waveguide structure, the so-called monolithic bilayer LSC. A graph of absorption, photoluminescence, solar flux, and silicon photovoltaic quantum efficiency illustrates how In this structure, the two LSC layers absorb different portions of the solar spectrum but both downshift the energy to a region where neither absorbs. These emitted photons are waveguided to edge-mounted silicon photovoltaics for conversion to electricity.&#10;" title="MEM-C IRG-1: Quantum-Cutting Nanocrystals in High-Efficiency Monolithic Bilayer Luminescent Solar Concentrators"/>
          <p:cNvPicPr>
            <a:picLocks noChangeAspect="1"/>
          </p:cNvPicPr>
          <p:nvPr/>
        </p:nvPicPr>
        <p:blipFill>
          <a:blip r:embed="rId3"/>
          <a:stretch>
            <a:fillRect/>
          </a:stretch>
        </p:blipFill>
        <p:spPr>
          <a:xfrm>
            <a:off x="4285931" y="1835936"/>
            <a:ext cx="2614062" cy="4031465"/>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12758</TotalTime>
  <Words>511</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MEM-C IRG-1: Quantum-Cutting Nanocrystals in High-Efficiency Monolithic Bilayer Luminescent Solar Concentrators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77</cp:revision>
  <cp:lastPrinted>2016-08-01T15:14:13Z</cp:lastPrinted>
  <dcterms:created xsi:type="dcterms:W3CDTF">2016-07-19T18:16:54Z</dcterms:created>
  <dcterms:modified xsi:type="dcterms:W3CDTF">2019-04-08T18:28:12Z</dcterms:modified>
  <cp:category/>
</cp:coreProperties>
</file>