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8700"/>
    <a:srgbClr val="32A6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37" autoAdjust="0"/>
    <p:restoredTop sz="82043" autoAdjust="0"/>
  </p:normalViewPr>
  <p:slideViewPr>
    <p:cSldViewPr snapToGrid="0" snapToObjects="1">
      <p:cViewPr varScale="1">
        <p:scale>
          <a:sx n="104" d="100"/>
          <a:sy n="104" d="100"/>
        </p:scale>
        <p:origin x="-112"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DAD87C3-61D2-AB4C-8FF3-8DE29D263315}" type="datetimeFigureOut">
              <a:rPr lang="en-US" smtClean="0"/>
              <a:t>4/27/20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DBC9DE6-D334-F146-BD3D-57AF9D5D09C9}" type="slidenum">
              <a:rPr lang="en-US" smtClean="0"/>
              <a:t>‹#›</a:t>
            </a:fld>
            <a:endParaRPr lang="en-US"/>
          </a:p>
        </p:txBody>
      </p:sp>
    </p:spTree>
    <p:extLst>
      <p:ext uri="{BB962C8B-B14F-4D97-AF65-F5344CB8AC3E}">
        <p14:creationId xmlns:p14="http://schemas.microsoft.com/office/powerpoint/2010/main" val="23765261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3D bulk crystal CrCl3 is a layered antiferromagnetic insulator. The individual CrCl3 layer is ferromagnetic, while the interlayer coupling is antiferromagnetic. To probe the magnetic order at the atomically thin limit, we employ the tunneling current measurement, which is sensitive to the relative alignment of magnetization between the layers. In specific, the tunneling current is strong (weak) when the magnetization of adjacent layers is aligned (</a:t>
            </a:r>
            <a:r>
              <a:rPr lang="en-US" sz="1200" dirty="0" err="1">
                <a:latin typeface="Arial" panose="020B0604020202020204" pitchFamily="34" charset="0"/>
                <a:cs typeface="Arial" panose="020B0604020202020204" pitchFamily="34" charset="0"/>
              </a:rPr>
              <a:t>antialigned</a:t>
            </a:r>
            <a:r>
              <a:rPr lang="en-US" sz="1200" dirty="0">
                <a:latin typeface="Arial" panose="020B0604020202020204" pitchFamily="34" charset="0"/>
                <a:cs typeface="Arial" panose="020B0604020202020204" pitchFamily="34" charset="0"/>
              </a:rPr>
              <a:t>).  We have made magnetic tunnel junctions: atomically thin CrCl3 sandwiched by graphite as top and bottom contacts. The whole devices is sandwiched by hBN. By measuring the tunneling current vs magnetic fields and temperature, we determine the layered antiferromagnetic order down to bilayer CrCl3. </a:t>
            </a:r>
            <a:endParaRPr lang="en-US" dirty="0"/>
          </a:p>
        </p:txBody>
      </p:sp>
      <p:sp>
        <p:nvSpPr>
          <p:cNvPr id="4" name="Slide Number Placeholder 3"/>
          <p:cNvSpPr>
            <a:spLocks noGrp="1"/>
          </p:cNvSpPr>
          <p:nvPr>
            <p:ph type="sldNum" sz="quarter" idx="10"/>
          </p:nvPr>
        </p:nvSpPr>
        <p:spPr/>
        <p:txBody>
          <a:bodyPr/>
          <a:lstStyle/>
          <a:p>
            <a:fld id="{8DBC9DE6-D334-F146-BD3D-57AF9D5D09C9}" type="slidenum">
              <a:rPr lang="en-US" smtClean="0"/>
              <a:t>1</a:t>
            </a:fld>
            <a:endParaRPr lang="en-US"/>
          </a:p>
        </p:txBody>
      </p:sp>
    </p:spTree>
    <p:extLst>
      <p:ext uri="{BB962C8B-B14F-4D97-AF65-F5344CB8AC3E}">
        <p14:creationId xmlns:p14="http://schemas.microsoft.com/office/powerpoint/2010/main" val="835807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4/27/20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4/27/20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g"/><Relationship Id="rId8" Type="http://schemas.openxmlformats.org/officeDocument/2006/relationships/image" Target="../media/image3.jpg"/><Relationship Id="rId9" Type="http://schemas.openxmlformats.org/officeDocument/2006/relationships/image" Target="../media/image4.jpg"/><Relationship Id="rId10"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4/27/20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08881" y="977268"/>
            <a:ext cx="4335192" cy="568532"/>
          </a:xfrm>
          <a:prstGeom prst="rect">
            <a:avLst/>
          </a:prstGeom>
        </p:spPr>
        <p:txBody>
          <a:bodyPr wrap="square" anchor="ctr">
            <a:spAutoFit/>
          </a:bodyPr>
          <a:lstStyle/>
          <a:p>
            <a:r>
              <a:rPr lang="en-US" sz="1000" b="1" dirty="0">
                <a:solidFill>
                  <a:schemeClr val="bg1"/>
                </a:solidFill>
              </a:rPr>
              <a:t>David </a:t>
            </a:r>
            <a:r>
              <a:rPr lang="en-US" sz="1000" b="1" dirty="0" smtClean="0">
                <a:solidFill>
                  <a:schemeClr val="bg1"/>
                </a:solidFill>
              </a:rPr>
              <a:t>Cobden, </a:t>
            </a:r>
            <a:r>
              <a:rPr lang="en-US" sz="1000" b="1" dirty="0">
                <a:solidFill>
                  <a:schemeClr val="bg1"/>
                </a:solidFill>
              </a:rPr>
              <a:t>Xiaodong Xu</a:t>
            </a:r>
          </a:p>
          <a:p>
            <a:pPr>
              <a:lnSpc>
                <a:spcPts val="1240"/>
              </a:lnSpc>
            </a:pPr>
            <a:r>
              <a:rPr lang="en-US" sz="1000" b="1" dirty="0">
                <a:solidFill>
                  <a:schemeClr val="bg1"/>
                </a:solidFill>
              </a:rPr>
              <a:t>Molecular Engineering Materials Center (MEM-C)</a:t>
            </a:r>
          </a:p>
          <a:p>
            <a:pPr>
              <a:lnSpc>
                <a:spcPts val="1240"/>
              </a:lnSpc>
            </a:pPr>
            <a:r>
              <a:rPr lang="en-US" sz="1000" b="1" dirty="0">
                <a:solidFill>
                  <a:schemeClr val="bg1"/>
                </a:solidFill>
              </a:rPr>
              <a:t>University of Washington, Seattle</a:t>
            </a:r>
          </a:p>
        </p:txBody>
      </p:sp>
      <p:sp>
        <p:nvSpPr>
          <p:cNvPr id="9" name="Text Box 28"/>
          <p:cNvSpPr txBox="1">
            <a:spLocks noChangeArrowheads="1"/>
          </p:cNvSpPr>
          <p:nvPr/>
        </p:nvSpPr>
        <p:spPr bwMode="auto">
          <a:xfrm>
            <a:off x="294643" y="1407160"/>
            <a:ext cx="4339103"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latin typeface="Arial" panose="020B0604020202020204" pitchFamily="34" charset="0"/>
                <a:cs typeface="Arial" panose="020B0604020202020204" pitchFamily="34" charset="0"/>
              </a:rPr>
              <a:t>Two dimensional (2D) crystals with layered magnetism give access to new physical phenomena and technologies. To date, while most 2D magnets exhibit strong out-of-plane anisotropy, intrinsic 2D magnetism with in-plane spin orientation and weak anisotropy remains elusive. We investigate the magnetic order of atomically thin CrCl</a:t>
            </a:r>
            <a:r>
              <a:rPr lang="en-US" sz="1400" baseline="-25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by employing vertical tunneling measurements, which are sensitive to the relative alignment of spins in different layers. We demonstrate that atomically thin CrCl</a:t>
            </a:r>
            <a:r>
              <a:rPr lang="en-US" sz="1400" baseline="-25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is a layered antiferromagnetic insulator with an easy-plane normal to the c-</a:t>
            </a:r>
            <a:r>
              <a:rPr lang="en-US" sz="1400" dirty="0" smtClean="0">
                <a:latin typeface="Arial" panose="020B0604020202020204" pitchFamily="34" charset="0"/>
                <a:cs typeface="Arial" panose="020B0604020202020204" pitchFamily="34" charset="0"/>
              </a:rPr>
              <a:t>axis; </a:t>
            </a:r>
            <a:r>
              <a:rPr lang="en-US" sz="1400" dirty="0">
                <a:latin typeface="Arial" panose="020B0604020202020204" pitchFamily="34" charset="0"/>
                <a:cs typeface="Arial" panose="020B0604020202020204" pitchFamily="34" charset="0"/>
              </a:rPr>
              <a:t>that </a:t>
            </a:r>
            <a:r>
              <a:rPr lang="en-US" sz="1400" dirty="0" smtClean="0">
                <a:latin typeface="Arial" panose="020B0604020202020204" pitchFamily="34" charset="0"/>
                <a:cs typeface="Arial" panose="020B0604020202020204" pitchFamily="34" charset="0"/>
              </a:rPr>
              <a:t>is, </a:t>
            </a:r>
            <a:r>
              <a:rPr lang="en-US" sz="1400" dirty="0">
                <a:latin typeface="Arial" panose="020B0604020202020204" pitchFamily="34" charset="0"/>
                <a:cs typeface="Arial" panose="020B0604020202020204" pitchFamily="34" charset="0"/>
              </a:rPr>
              <a:t>the polarization is in the plane of each layer and has no preferred direction within it. We establish that such intralayer ferromagnetic order and interlayer antiferromagnetic coupling in CrCl</a:t>
            </a:r>
            <a:r>
              <a:rPr lang="en-US" sz="1400" baseline="-25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persist down to the bilayer limit. From the temperature dependence of the magnetoresistance we further obtain an effective magnetic phase diagram for the bilayer. Our work demonstrates a model system for studying the physics of 2D magnetic phase transitions and for making new kinds of </a:t>
            </a:r>
            <a:r>
              <a:rPr lang="en-US" sz="1400" dirty="0" err="1">
                <a:latin typeface="Arial" panose="020B0604020202020204" pitchFamily="34" charset="0"/>
                <a:cs typeface="Arial" panose="020B0604020202020204" pitchFamily="34" charset="0"/>
              </a:rPr>
              <a:t>vdW</a:t>
            </a:r>
            <a:r>
              <a:rPr lang="en-US" sz="1400" dirty="0">
                <a:latin typeface="Arial" panose="020B0604020202020204" pitchFamily="34" charset="0"/>
                <a:cs typeface="Arial" panose="020B0604020202020204" pitchFamily="34" charset="0"/>
              </a:rPr>
              <a:t> spintronic devices. </a:t>
            </a:r>
            <a:endParaRPr lang="en-US" sz="1200" dirty="0">
              <a:latin typeface="Arial" panose="020B0604020202020204" pitchFamily="34" charset="0"/>
              <a:cs typeface="Arial" panose="020B0604020202020204" pitchFamily="34" charset="0"/>
            </a:endParaRPr>
          </a:p>
        </p:txBody>
      </p:sp>
      <p:sp>
        <p:nvSpPr>
          <p:cNvPr id="6" name="TextBox 5" descr="Tunneling current vs magnetic fields with the corresponding magnetic states indicated.">
            <a:extLst>
              <a:ext uri="{FF2B5EF4-FFF2-40B4-BE49-F238E27FC236}">
                <a16:creationId xmlns="" xmlns:a16="http://schemas.microsoft.com/office/drawing/2014/main" id="{39C491A3-F7B4-44C6-823F-C1EEE289CFFA}"/>
              </a:ext>
            </a:extLst>
          </p:cNvPr>
          <p:cNvSpPr txBox="1"/>
          <p:nvPr/>
        </p:nvSpPr>
        <p:spPr>
          <a:xfrm>
            <a:off x="4743118" y="5528483"/>
            <a:ext cx="4318986" cy="646331"/>
          </a:xfrm>
          <a:prstGeom prst="rect">
            <a:avLst/>
          </a:prstGeom>
          <a:noFill/>
        </p:spPr>
        <p:txBody>
          <a:bodyPr wrap="square" rtlCol="0">
            <a:spAutoFit/>
          </a:bodyPr>
          <a:lstStyle/>
          <a:p>
            <a:pPr algn="just"/>
            <a:r>
              <a:rPr lang="en-US" sz="900" b="1" dirty="0" smtClean="0">
                <a:latin typeface="Arial" panose="020B0604020202020204" pitchFamily="34" charset="0"/>
                <a:cs typeface="Arial" panose="020B0604020202020204" pitchFamily="34" charset="0"/>
              </a:rPr>
              <a:t>Magnetic </a:t>
            </a:r>
            <a:r>
              <a:rPr lang="en-US" sz="900" b="1" dirty="0">
                <a:latin typeface="Arial" panose="020B0604020202020204" pitchFamily="34" charset="0"/>
                <a:cs typeface="Arial" panose="020B0604020202020204" pitchFamily="34" charset="0"/>
              </a:rPr>
              <a:t>properties of bilayer CrCl</a:t>
            </a:r>
            <a:r>
              <a:rPr lang="en-US" sz="900" b="1" baseline="-25000" dirty="0">
                <a:latin typeface="Arial" panose="020B0604020202020204" pitchFamily="34" charset="0"/>
                <a:cs typeface="Arial" panose="020B0604020202020204" pitchFamily="34" charset="0"/>
              </a:rPr>
              <a:t>3</a:t>
            </a:r>
            <a:r>
              <a:rPr lang="en-US" sz="900" b="1" dirty="0">
                <a:latin typeface="Arial" panose="020B0604020202020204" pitchFamily="34" charset="0"/>
                <a:cs typeface="Arial" panose="020B0604020202020204" pitchFamily="34" charset="0"/>
              </a:rPr>
              <a:t>. (a)</a:t>
            </a:r>
            <a:r>
              <a:rPr lang="en-US" sz="900" dirty="0">
                <a:latin typeface="Arial" panose="020B0604020202020204" pitchFamily="34" charset="0"/>
                <a:cs typeface="Arial" panose="020B0604020202020204" pitchFamily="34" charset="0"/>
              </a:rPr>
              <a:t> Schematic of a magnetic tunnel junction. </a:t>
            </a:r>
            <a:r>
              <a:rPr lang="en-US" sz="900" b="1" dirty="0">
                <a:latin typeface="Arial" panose="020B0604020202020204" pitchFamily="34" charset="0"/>
                <a:cs typeface="Arial" panose="020B0604020202020204" pitchFamily="34" charset="0"/>
              </a:rPr>
              <a:t>(b)</a:t>
            </a:r>
            <a:r>
              <a:rPr lang="en-US" sz="900" dirty="0">
                <a:latin typeface="Arial" panose="020B0604020202020204" pitchFamily="34" charset="0"/>
                <a:cs typeface="Arial" panose="020B0604020202020204" pitchFamily="34" charset="0"/>
              </a:rPr>
              <a:t> Magnetic phase diagram vs temperature and </a:t>
            </a:r>
            <a:r>
              <a:rPr lang="en-US" sz="900" dirty="0" smtClean="0">
                <a:latin typeface="Arial" panose="020B0604020202020204" pitchFamily="34" charset="0"/>
                <a:cs typeface="Arial" panose="020B0604020202020204" pitchFamily="34" charset="0"/>
              </a:rPr>
              <a:t>in-plane </a:t>
            </a:r>
            <a:r>
              <a:rPr lang="en-US" sz="900" dirty="0">
                <a:latin typeface="Arial" panose="020B0604020202020204" pitchFamily="34" charset="0"/>
                <a:cs typeface="Arial" panose="020B0604020202020204" pitchFamily="34" charset="0"/>
              </a:rPr>
              <a:t>magnetic fields. </a:t>
            </a:r>
            <a:r>
              <a:rPr lang="en-US" sz="900" b="1"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 Tunneling current vs magnetic fields with the corresponding magnetic states indicated.</a:t>
            </a:r>
          </a:p>
        </p:txBody>
      </p:sp>
      <p:sp>
        <p:nvSpPr>
          <p:cNvPr id="14" name="Rectangle 13">
            <a:extLst>
              <a:ext uri="{FF2B5EF4-FFF2-40B4-BE49-F238E27FC236}">
                <a16:creationId xmlns="" xmlns:a16="http://schemas.microsoft.com/office/drawing/2014/main" id="{F19D2C3E-BC24-4952-9794-A8CCB7CB2D7A}"/>
              </a:ext>
            </a:extLst>
          </p:cNvPr>
          <p:cNvSpPr/>
          <p:nvPr/>
        </p:nvSpPr>
        <p:spPr>
          <a:xfrm>
            <a:off x="2968488" y="6239252"/>
            <a:ext cx="6210743" cy="600164"/>
          </a:xfrm>
          <a:prstGeom prst="rect">
            <a:avLst/>
          </a:prstGeom>
        </p:spPr>
        <p:txBody>
          <a:bodyPr wrap="square">
            <a:spAutoFit/>
          </a:bodyPr>
          <a:lstStyle/>
          <a:p>
            <a:pPr algn="just"/>
            <a:r>
              <a:rPr lang="en-US" sz="1100" dirty="0" smtClean="0">
                <a:latin typeface="Arial" panose="020B0604020202020204" pitchFamily="34" charset="0"/>
                <a:cs typeface="Arial" panose="020B0604020202020204" pitchFamily="34" charset="0"/>
              </a:rPr>
              <a:t>X</a:t>
            </a:r>
            <a:r>
              <a:rPr lang="en-US" sz="1100" dirty="0">
                <a:latin typeface="Arial" panose="020B0604020202020204" pitchFamily="34" charset="0"/>
                <a:cs typeface="Arial" panose="020B0604020202020204" pitchFamily="34" charset="0"/>
              </a:rPr>
              <a:t>. Cai*, T. Song, N. P. Wilson, G. Clark, M. He, X. Zhang, T. Taniguchi, K. Watanabe, W. Yao, D. Xiao, M. A., McGuire, D. Cobden*, X .Xu*, “Atomically Thin CrCl3: An In-Plane Layered Antiferromagnetic Insulator”, Nano Letters 2019, 19, 3993-3998. </a:t>
            </a:r>
            <a:r>
              <a:rPr lang="en-US" sz="1100" baseline="30000" dirty="0"/>
              <a:t>*</a:t>
            </a:r>
            <a:r>
              <a:rPr lang="en-US" sz="1100" dirty="0"/>
              <a:t>MEM-C participants</a:t>
            </a:r>
          </a:p>
        </p:txBody>
      </p:sp>
      <p:sp>
        <p:nvSpPr>
          <p:cNvPr id="10" name="Rectangle 9"/>
          <p:cNvSpPr/>
          <p:nvPr/>
        </p:nvSpPr>
        <p:spPr>
          <a:xfrm>
            <a:off x="79972" y="147616"/>
            <a:ext cx="2759824" cy="646331"/>
          </a:xfrm>
          <a:prstGeom prst="rect">
            <a:avLst/>
          </a:prstGeom>
        </p:spPr>
        <p:txBody>
          <a:bodyPr wrap="square" anchor="ctr">
            <a:spAutoFit/>
          </a:bodyPr>
          <a:lstStyle/>
          <a:p>
            <a:r>
              <a:rPr lang="en-US" sz="1200" b="1" dirty="0">
                <a:solidFill>
                  <a:schemeClr val="bg1"/>
                </a:solidFill>
              </a:rPr>
              <a:t>Materials Research Science and Engineering Center</a:t>
            </a:r>
          </a:p>
          <a:p>
            <a:r>
              <a:rPr lang="en-US" sz="1200" b="1" dirty="0">
                <a:solidFill>
                  <a:schemeClr val="bg1"/>
                </a:solidFill>
              </a:rPr>
              <a:t>DMR-1719797 </a:t>
            </a:r>
          </a:p>
        </p:txBody>
      </p:sp>
      <p:sp>
        <p:nvSpPr>
          <p:cNvPr id="11" name="Rectangle 10"/>
          <p:cNvSpPr/>
          <p:nvPr/>
        </p:nvSpPr>
        <p:spPr>
          <a:xfrm>
            <a:off x="152400" y="733521"/>
            <a:ext cx="1380978" cy="276999"/>
          </a:xfrm>
          <a:prstGeom prst="rect">
            <a:avLst/>
          </a:prstGeom>
        </p:spPr>
        <p:txBody>
          <a:bodyPr wrap="square" anchor="ctr">
            <a:spAutoFit/>
          </a:bodyPr>
          <a:lstStyle/>
          <a:p>
            <a:r>
              <a:rPr lang="en-US" sz="1200" b="1" dirty="0">
                <a:solidFill>
                  <a:srgbClr val="002060"/>
                </a:solidFill>
              </a:rPr>
              <a:t>20</a:t>
            </a:r>
            <a:r>
              <a:rPr lang="en-US" altLang="zh-CN" sz="1200" b="1" dirty="0">
                <a:solidFill>
                  <a:srgbClr val="002060"/>
                </a:solidFill>
              </a:rPr>
              <a:t>20</a:t>
            </a:r>
            <a:endParaRPr lang="en-US" sz="1200" b="1" dirty="0">
              <a:solidFill>
                <a:srgbClr val="002060"/>
              </a:solidFill>
            </a:endParaRPr>
          </a:p>
        </p:txBody>
      </p:sp>
      <p:sp>
        <p:nvSpPr>
          <p:cNvPr id="13" name="Title 1"/>
          <p:cNvSpPr txBox="1">
            <a:spLocks/>
          </p:cNvSpPr>
          <p:nvPr/>
        </p:nvSpPr>
        <p:spPr>
          <a:xfrm>
            <a:off x="3622261" y="0"/>
            <a:ext cx="5105449" cy="998283"/>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2400" kern="1200">
                <a:solidFill>
                  <a:srgbClr val="FFFFFF"/>
                </a:solidFill>
                <a:latin typeface="+mj-lt"/>
                <a:ea typeface="+mj-ea"/>
                <a:cs typeface="+mj-cs"/>
              </a:defRPr>
            </a:lvl1pPr>
          </a:lstStyle>
          <a:p>
            <a:r>
              <a:rPr lang="en-US" sz="1800" b="1" dirty="0">
                <a:solidFill>
                  <a:schemeClr val="tx1"/>
                </a:solidFill>
              </a:rPr>
              <a:t>MEM-C IRG-2: An atomically thin in-plane layered antiferromagnetic insulator </a:t>
            </a:r>
            <a:endParaRPr lang="en-US" sz="1800" dirty="0">
              <a:solidFill>
                <a:srgbClr val="000000"/>
              </a:solidFill>
            </a:endParaRPr>
          </a:p>
        </p:txBody>
      </p:sp>
      <p:pic>
        <p:nvPicPr>
          <p:cNvPr id="4" name="Picture 3" descr="Schematic of a bilayer CrCl3 magnetic tunnel junction. ">
            <a:extLst>
              <a:ext uri="{FF2B5EF4-FFF2-40B4-BE49-F238E27FC236}">
                <a16:creationId xmlns="" xmlns:a16="http://schemas.microsoft.com/office/drawing/2014/main" id="{CB85AF48-2D0D-43D1-A11D-9700B786C137}"/>
              </a:ext>
            </a:extLst>
          </p:cNvPr>
          <p:cNvPicPr>
            <a:picLocks noChangeAspect="1"/>
          </p:cNvPicPr>
          <p:nvPr/>
        </p:nvPicPr>
        <p:blipFill rotWithShape="1">
          <a:blip r:embed="rId3"/>
          <a:srcRect t="6765" r="65260" b="14213"/>
          <a:stretch/>
        </p:blipFill>
        <p:spPr>
          <a:xfrm>
            <a:off x="4798071" y="1738296"/>
            <a:ext cx="2152778" cy="1328266"/>
          </a:xfrm>
          <a:prstGeom prst="rect">
            <a:avLst/>
          </a:prstGeom>
        </p:spPr>
      </p:pic>
      <p:pic>
        <p:nvPicPr>
          <p:cNvPr id="8" name="Picture 7" descr="Tunneling current vs magnetic field with the corresponding magnetic states indicated.">
            <a:extLst>
              <a:ext uri="{FF2B5EF4-FFF2-40B4-BE49-F238E27FC236}">
                <a16:creationId xmlns="" xmlns:a16="http://schemas.microsoft.com/office/drawing/2014/main" id="{06ECD3A6-452F-4359-8DFA-1F15C36E87CA}"/>
              </a:ext>
            </a:extLst>
          </p:cNvPr>
          <p:cNvPicPr>
            <a:picLocks noChangeAspect="1"/>
          </p:cNvPicPr>
          <p:nvPr/>
        </p:nvPicPr>
        <p:blipFill rotWithShape="1">
          <a:blip r:embed="rId3"/>
          <a:srcRect l="34324" r="31162"/>
          <a:stretch/>
        </p:blipFill>
        <p:spPr>
          <a:xfrm>
            <a:off x="5226083" y="3480868"/>
            <a:ext cx="2646911" cy="2080263"/>
          </a:xfrm>
          <a:prstGeom prst="rect">
            <a:avLst/>
          </a:prstGeom>
        </p:spPr>
      </p:pic>
      <p:pic>
        <p:nvPicPr>
          <p:cNvPr id="16" name="Picture 15" descr="Magnetic phase diagram of bilayer CrCl3 vs temperature and in plane magnetic fields.">
            <a:extLst>
              <a:ext uri="{FF2B5EF4-FFF2-40B4-BE49-F238E27FC236}">
                <a16:creationId xmlns="" xmlns:a16="http://schemas.microsoft.com/office/drawing/2014/main" id="{A24B72A5-8E54-4FC3-BD69-22C40C5E2F33}"/>
              </a:ext>
            </a:extLst>
          </p:cNvPr>
          <p:cNvPicPr>
            <a:picLocks noChangeAspect="1"/>
          </p:cNvPicPr>
          <p:nvPr/>
        </p:nvPicPr>
        <p:blipFill rotWithShape="1">
          <a:blip r:embed="rId3"/>
          <a:srcRect l="70782"/>
          <a:stretch/>
        </p:blipFill>
        <p:spPr>
          <a:xfrm>
            <a:off x="6986588" y="1579837"/>
            <a:ext cx="2075517" cy="1926858"/>
          </a:xfrm>
          <a:prstGeom prst="rect">
            <a:avLst/>
          </a:prstGeom>
        </p:spPr>
      </p:pic>
      <p:sp>
        <p:nvSpPr>
          <p:cNvPr id="12" name="TextBox 11">
            <a:extLst>
              <a:ext uri="{FF2B5EF4-FFF2-40B4-BE49-F238E27FC236}">
                <a16:creationId xmlns="" xmlns:a16="http://schemas.microsoft.com/office/drawing/2014/main" id="{990DFDE9-556E-4CE4-8D1D-C79A94A568FA}"/>
              </a:ext>
            </a:extLst>
          </p:cNvPr>
          <p:cNvSpPr txBox="1"/>
          <p:nvPr/>
        </p:nvSpPr>
        <p:spPr>
          <a:xfrm>
            <a:off x="4565024" y="1493394"/>
            <a:ext cx="356188" cy="276999"/>
          </a:xfrm>
          <a:prstGeom prst="rect">
            <a:avLst/>
          </a:prstGeom>
          <a:noFill/>
        </p:spPr>
        <p:txBody>
          <a:bodyPr wrap="none" rtlCol="0">
            <a:spAutoFit/>
          </a:bodyPr>
          <a:lstStyle/>
          <a:p>
            <a:r>
              <a:rPr lang="en-US" sz="1200" dirty="0">
                <a:latin typeface="Times New Roman" panose="02020603050405020304" pitchFamily="18" charset="0"/>
                <a:ea typeface="STXihei" panose="020B0503020204020204" pitchFamily="2" charset="-122"/>
                <a:cs typeface="Times New Roman" panose="02020603050405020304" pitchFamily="18" charset="0"/>
              </a:rPr>
              <a:t>(a)</a:t>
            </a:r>
          </a:p>
        </p:txBody>
      </p:sp>
      <p:sp>
        <p:nvSpPr>
          <p:cNvPr id="17" name="TextBox 16">
            <a:extLst>
              <a:ext uri="{FF2B5EF4-FFF2-40B4-BE49-F238E27FC236}">
                <a16:creationId xmlns="" xmlns:a16="http://schemas.microsoft.com/office/drawing/2014/main" id="{436919E6-783C-4456-99FB-6C472650E2DF}"/>
              </a:ext>
            </a:extLst>
          </p:cNvPr>
          <p:cNvSpPr txBox="1"/>
          <p:nvPr/>
        </p:nvSpPr>
        <p:spPr>
          <a:xfrm>
            <a:off x="6900541" y="1477064"/>
            <a:ext cx="364202" cy="276999"/>
          </a:xfrm>
          <a:prstGeom prst="rect">
            <a:avLst/>
          </a:prstGeom>
          <a:noFill/>
        </p:spPr>
        <p:txBody>
          <a:bodyPr wrap="none" rtlCol="0">
            <a:spAutoFit/>
          </a:bodyPr>
          <a:lstStyle/>
          <a:p>
            <a:r>
              <a:rPr lang="en-US" sz="1200" dirty="0">
                <a:latin typeface="Times New Roman" panose="02020603050405020304" pitchFamily="18" charset="0"/>
                <a:ea typeface="STXihei" panose="020B0503020204020204" pitchFamily="2" charset="-122"/>
                <a:cs typeface="Times New Roman" panose="02020603050405020304" pitchFamily="18" charset="0"/>
              </a:rPr>
              <a:t>(b)</a:t>
            </a:r>
          </a:p>
        </p:txBody>
      </p:sp>
      <p:sp>
        <p:nvSpPr>
          <p:cNvPr id="18" name="TextBox 17">
            <a:extLst>
              <a:ext uri="{FF2B5EF4-FFF2-40B4-BE49-F238E27FC236}">
                <a16:creationId xmlns="" xmlns:a16="http://schemas.microsoft.com/office/drawing/2014/main" id="{4883402B-34DA-4F36-916C-70B9E239374B}"/>
              </a:ext>
            </a:extLst>
          </p:cNvPr>
          <p:cNvSpPr txBox="1"/>
          <p:nvPr/>
        </p:nvSpPr>
        <p:spPr>
          <a:xfrm>
            <a:off x="5233678" y="3183205"/>
            <a:ext cx="364202" cy="276999"/>
          </a:xfrm>
          <a:prstGeom prst="rect">
            <a:avLst/>
          </a:prstGeom>
          <a:noFill/>
        </p:spPr>
        <p:txBody>
          <a:bodyPr wrap="none" rtlCol="0">
            <a:spAutoFit/>
          </a:bodyPr>
          <a:lstStyle/>
          <a:p>
            <a:r>
              <a:rPr lang="en-US" sz="1200" dirty="0">
                <a:latin typeface="Times New Roman" panose="02020603050405020304" pitchFamily="18" charset="0"/>
                <a:ea typeface="STXihei" panose="020B0503020204020204" pitchFamily="2" charset="-122"/>
                <a:cs typeface="Times New Roman" panose="02020603050405020304" pitchFamily="18" charset="0"/>
              </a:rPr>
              <a:t>(c)</a:t>
            </a: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12983</TotalTime>
  <Words>501</Words>
  <Application>Microsoft Macintosh PowerPoint</Application>
  <PresentationFormat>On-screen Show (4:3)</PresentationFormat>
  <Paragraphs>15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Breeze</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Gamelin</cp:lastModifiedBy>
  <cp:revision>95</cp:revision>
  <cp:lastPrinted>2016-08-01T15:14:13Z</cp:lastPrinted>
  <dcterms:created xsi:type="dcterms:W3CDTF">2016-07-19T18:16:54Z</dcterms:created>
  <dcterms:modified xsi:type="dcterms:W3CDTF">2020-04-28T02:23:05Z</dcterms:modified>
  <cp:category/>
</cp:coreProperties>
</file>