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8700"/>
    <a:srgbClr val="32A6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50" autoAdjust="0"/>
    <p:restoredTop sz="94593"/>
  </p:normalViewPr>
  <p:slideViewPr>
    <p:cSldViewPr snapToGrid="0" snapToObjects="1">
      <p:cViewPr varScale="1">
        <p:scale>
          <a:sx n="117" d="100"/>
          <a:sy n="117" d="100"/>
        </p:scale>
        <p:origin x="1736"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DAD87C3-61D2-AB4C-8FF3-8DE29D263315}" type="datetimeFigureOut">
              <a:rPr lang="en-US" smtClean="0"/>
              <a:t>4/8/19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DBC9DE6-D334-F146-BD3D-57AF9D5D09C9}" type="slidenum">
              <a:rPr lang="en-US" smtClean="0"/>
              <a:t>‹#›</a:t>
            </a:fld>
            <a:endParaRPr lang="en-US"/>
          </a:p>
        </p:txBody>
      </p:sp>
    </p:spTree>
    <p:extLst>
      <p:ext uri="{BB962C8B-B14F-4D97-AF65-F5344CB8AC3E}">
        <p14:creationId xmlns:p14="http://schemas.microsoft.com/office/powerpoint/2010/main" val="23765261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We have made devices incorporating bi- and tri-layer CrI</a:t>
            </a:r>
            <a:r>
              <a:rPr lang="en-US" sz="1200" baseline="-25000" dirty="0">
                <a:latin typeface="Arial" panose="020B0604020202020204" pitchFamily="34" charset="0"/>
                <a:cs typeface="Arial" panose="020B0604020202020204" pitchFamily="34" charset="0"/>
              </a:rPr>
              <a:t>3</a:t>
            </a:r>
            <a:r>
              <a:rPr lang="en-US" sz="1200" dirty="0">
                <a:latin typeface="Arial" panose="020B0604020202020204" pitchFamily="34" charset="0"/>
                <a:cs typeface="Arial" panose="020B0604020202020204" pitchFamily="34" charset="0"/>
              </a:rPr>
              <a:t> on top of monolayer WTe</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We found that when the magnetization pattern of the layers changes in an applied magnetic field, the conductance of the WTe</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edge changes. </a:t>
            </a:r>
            <a:r>
              <a:rPr lang="en-US" sz="1200">
                <a:latin typeface="Arial" panose="020B0604020202020204" pitchFamily="34" charset="0"/>
                <a:cs typeface="Arial" panose="020B0604020202020204" pitchFamily="34" charset="0"/>
              </a:rPr>
              <a:t>The magnitude of the effect can be interpreted in terms of a perpendicular exchange field acting on the WTe</a:t>
            </a:r>
            <a:r>
              <a:rPr lang="en-US" sz="1200" baseline="-25000">
                <a:latin typeface="Arial" panose="020B0604020202020204" pitchFamily="34" charset="0"/>
                <a:cs typeface="Arial" panose="020B0604020202020204" pitchFamily="34" charset="0"/>
              </a:rPr>
              <a:t>2</a:t>
            </a:r>
            <a:r>
              <a:rPr lang="en-US" sz="1200">
                <a:latin typeface="Arial" panose="020B0604020202020204" pitchFamily="34" charset="0"/>
                <a:cs typeface="Arial" panose="020B0604020202020204" pitchFamily="34" charset="0"/>
              </a:rPr>
              <a:t> of ~3 T from the adjacent CrI</a:t>
            </a:r>
            <a:r>
              <a:rPr lang="en-US" sz="1200" baseline="-25000">
                <a:latin typeface="Arial" panose="020B0604020202020204" pitchFamily="34" charset="0"/>
                <a:cs typeface="Arial" panose="020B0604020202020204" pitchFamily="34" charset="0"/>
              </a:rPr>
              <a:t>3</a:t>
            </a:r>
            <a:r>
              <a:rPr lang="en-US" sz="1200">
                <a:latin typeface="Arial" panose="020B0604020202020204" pitchFamily="34" charset="0"/>
                <a:cs typeface="Arial" panose="020B0604020202020204" pitchFamily="34" charset="0"/>
              </a:rPr>
              <a:t> monolayer, consistent with magnetic inception of backscattering within the edge.</a:t>
            </a:r>
            <a:endParaRPr lang="en-US" sz="110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8DBC9DE6-D334-F146-BD3D-57AF9D5D09C9}" type="slidenum">
              <a:rPr lang="en-US" smtClean="0"/>
              <a:t>1</a:t>
            </a:fld>
            <a:endParaRPr lang="en-US"/>
          </a:p>
        </p:txBody>
      </p:sp>
    </p:spTree>
    <p:extLst>
      <p:ext uri="{BB962C8B-B14F-4D97-AF65-F5344CB8AC3E}">
        <p14:creationId xmlns:p14="http://schemas.microsoft.com/office/powerpoint/2010/main" val="835807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4/8/19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4/8/19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4/8/19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4/8/19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488" y="121632"/>
            <a:ext cx="6281530" cy="803867"/>
          </a:xfrm>
        </p:spPr>
        <p:txBody>
          <a:bodyPr anchor="ctr"/>
          <a:lstStyle/>
          <a:p>
            <a:pPr algn="ctr"/>
            <a:r>
              <a:rPr lang="en-US" sz="1800" b="1" dirty="0">
                <a:solidFill>
                  <a:schemeClr val="tx1"/>
                </a:solidFill>
              </a:rPr>
              <a:t>MEM-C IRG-2: Coupling a Monolayer Magnet </a:t>
            </a:r>
            <a:br>
              <a:rPr lang="en-US" sz="1800" b="1" dirty="0">
                <a:solidFill>
                  <a:schemeClr val="tx1"/>
                </a:solidFill>
              </a:rPr>
            </a:br>
            <a:r>
              <a:rPr lang="en-US" sz="1800" b="1" dirty="0">
                <a:solidFill>
                  <a:schemeClr val="tx1"/>
                </a:solidFill>
              </a:rPr>
              <a:t>to a Monolayer Quantum Spin Hall Insulator </a:t>
            </a:r>
          </a:p>
        </p:txBody>
      </p:sp>
      <p:sp>
        <p:nvSpPr>
          <p:cNvPr id="7" name="Rectangle 6"/>
          <p:cNvSpPr/>
          <p:nvPr/>
        </p:nvSpPr>
        <p:spPr>
          <a:xfrm>
            <a:off x="4908881" y="977268"/>
            <a:ext cx="4335192" cy="568532"/>
          </a:xfrm>
          <a:prstGeom prst="rect">
            <a:avLst/>
          </a:prstGeom>
        </p:spPr>
        <p:txBody>
          <a:bodyPr wrap="square" anchor="ctr">
            <a:spAutoFit/>
          </a:bodyPr>
          <a:lstStyle/>
          <a:p>
            <a:r>
              <a:rPr lang="en-US" sz="1000" b="1">
                <a:solidFill>
                  <a:schemeClr val="bg1"/>
                </a:solidFill>
              </a:rPr>
              <a:t>David Cobden, Jiun-Haw Chu and Xiaodong Xu</a:t>
            </a:r>
            <a:endParaRPr lang="en-US" sz="1000" b="1" dirty="0">
              <a:solidFill>
                <a:schemeClr val="bg1"/>
              </a:solidFill>
            </a:endParaRPr>
          </a:p>
          <a:p>
            <a:pPr>
              <a:lnSpc>
                <a:spcPts val="1240"/>
              </a:lnSpc>
            </a:pPr>
            <a:r>
              <a:rPr lang="en-US" sz="1000" b="1" dirty="0">
                <a:solidFill>
                  <a:schemeClr val="bg1"/>
                </a:solidFill>
              </a:rPr>
              <a:t>Molecular Engineering Materials Center (MEM-C)</a:t>
            </a:r>
          </a:p>
          <a:p>
            <a:pPr>
              <a:lnSpc>
                <a:spcPts val="1240"/>
              </a:lnSpc>
            </a:pPr>
            <a:r>
              <a:rPr lang="en-US" sz="1000" b="1" dirty="0">
                <a:solidFill>
                  <a:schemeClr val="bg1"/>
                </a:solidFill>
              </a:rPr>
              <a:t>University of Washington, Seattle</a:t>
            </a:r>
          </a:p>
        </p:txBody>
      </p:sp>
      <p:sp>
        <p:nvSpPr>
          <p:cNvPr id="8" name="Rectangle 7"/>
          <p:cNvSpPr/>
          <p:nvPr/>
        </p:nvSpPr>
        <p:spPr>
          <a:xfrm>
            <a:off x="152400" y="185336"/>
            <a:ext cx="2759824" cy="600164"/>
          </a:xfrm>
          <a:prstGeom prst="rect">
            <a:avLst/>
          </a:prstGeom>
        </p:spPr>
        <p:txBody>
          <a:bodyPr wrap="square" anchor="ctr">
            <a:spAutoFit/>
          </a:bodyPr>
          <a:lstStyle/>
          <a:p>
            <a:r>
              <a:rPr lang="en-US" sz="1100" b="1" dirty="0">
                <a:solidFill>
                  <a:schemeClr val="bg1"/>
                </a:solidFill>
              </a:rPr>
              <a:t>Materials Research Science and Engineering Center</a:t>
            </a:r>
          </a:p>
          <a:p>
            <a:r>
              <a:rPr lang="en-US" sz="1100" b="1" dirty="0">
                <a:solidFill>
                  <a:schemeClr val="bg1"/>
                </a:solidFill>
              </a:rPr>
              <a:t>DMR-1719797</a:t>
            </a:r>
          </a:p>
        </p:txBody>
      </p:sp>
      <p:sp>
        <p:nvSpPr>
          <p:cNvPr id="9" name="Text Box 28"/>
          <p:cNvSpPr txBox="1">
            <a:spLocks noChangeArrowheads="1"/>
          </p:cNvSpPr>
          <p:nvPr/>
        </p:nvSpPr>
        <p:spPr bwMode="auto">
          <a:xfrm>
            <a:off x="297546" y="1660536"/>
            <a:ext cx="4339103"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latin typeface="Arial" panose="020B0604020202020204" pitchFamily="34" charset="0"/>
                <a:cs typeface="Arial" panose="020B0604020202020204" pitchFamily="34" charset="0"/>
              </a:rPr>
              <a:t>Monolayer WTe</a:t>
            </a:r>
            <a:r>
              <a:rPr lang="en-US" sz="1400" baseline="-25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 is a quantum spin Hall insulator at temperatures below 100 K. This means that the current is carried by helical conducting edge modes and is spin polarized. CrI</a:t>
            </a:r>
            <a:r>
              <a:rPr lang="en-US" sz="1400" baseline="-25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 is a layered </a:t>
            </a:r>
            <a:r>
              <a:rPr lang="en-US" sz="1400" dirty="0" err="1">
                <a:latin typeface="Arial" panose="020B0604020202020204" pitchFamily="34" charset="0"/>
                <a:cs typeface="Arial" panose="020B0604020202020204" pitchFamily="34" charset="0"/>
              </a:rPr>
              <a:t>antiferromagnet</a:t>
            </a:r>
            <a:r>
              <a:rPr lang="en-US" sz="1400" dirty="0">
                <a:latin typeface="Arial" panose="020B0604020202020204" pitchFamily="34" charset="0"/>
                <a:cs typeface="Arial" panose="020B0604020202020204" pitchFamily="34" charset="0"/>
              </a:rPr>
              <a:t> below about 45 K, with the magnetization of each layer out of plane and opposite to that of the adjacent layers. The magnetization of the CrI</a:t>
            </a:r>
            <a:r>
              <a:rPr lang="en-US" sz="1400" baseline="-25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 is therefore expected to affect the spin-polarized current in the WTe</a:t>
            </a:r>
            <a:r>
              <a:rPr lang="en-US" sz="1400" baseline="-25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 edge if the two are coupled.</a:t>
            </a:r>
          </a:p>
          <a:p>
            <a:pPr algn="just" eaLnBrk="1" hangingPunct="1"/>
            <a:endParaRPr lang="en-US" sz="1400" dirty="0">
              <a:latin typeface="Arial" panose="020B0604020202020204" pitchFamily="34" charset="0"/>
              <a:cs typeface="Arial" panose="020B0604020202020204" pitchFamily="34" charset="0"/>
            </a:endParaRPr>
          </a:p>
          <a:p>
            <a:pPr algn="just" eaLnBrk="1" hangingPunct="1"/>
            <a:r>
              <a:rPr lang="en-US" sz="1400" dirty="0">
                <a:latin typeface="Arial" panose="020B0604020202020204" pitchFamily="34" charset="0"/>
                <a:cs typeface="Arial" panose="020B0604020202020204" pitchFamily="34" charset="0"/>
              </a:rPr>
              <a:t>We have made devices incorporating bi- and tri-layer CrI</a:t>
            </a:r>
            <a:r>
              <a:rPr lang="en-US" sz="1400" baseline="-25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 on top of monolayer WTe</a:t>
            </a:r>
            <a:r>
              <a:rPr lang="en-US" sz="1400" baseline="-25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 We found that when the magnetization pattern of the layers changes in an applied magnetic field, the conductance of the WTe</a:t>
            </a:r>
            <a:r>
              <a:rPr lang="en-US" sz="1400" baseline="-25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 edge changes. The magnitude of the effect can be interpreted in terms of a perpendicular exchange field acting on the WTe</a:t>
            </a:r>
            <a:r>
              <a:rPr lang="en-US" sz="1400" baseline="-25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 of ~3 T from the adjacent CrI</a:t>
            </a:r>
            <a:r>
              <a:rPr lang="en-US" sz="1400" baseline="-25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 monolayer, consistent with magnetic inception of backscattering within the edge.</a:t>
            </a:r>
            <a:endParaRPr lang="en-US" sz="1200" dirty="0">
              <a:latin typeface="Arial" panose="020B0604020202020204" pitchFamily="34" charset="0"/>
              <a:cs typeface="Arial" panose="020B0604020202020204" pitchFamily="34" charset="0"/>
            </a:endParaRPr>
          </a:p>
        </p:txBody>
      </p:sp>
      <p:sp>
        <p:nvSpPr>
          <p:cNvPr id="12" name="Rectangle 11"/>
          <p:cNvSpPr/>
          <p:nvPr/>
        </p:nvSpPr>
        <p:spPr>
          <a:xfrm>
            <a:off x="152400" y="733085"/>
            <a:ext cx="695739" cy="276999"/>
          </a:xfrm>
          <a:prstGeom prst="rect">
            <a:avLst/>
          </a:prstGeom>
        </p:spPr>
        <p:txBody>
          <a:bodyPr wrap="square" anchor="ctr">
            <a:spAutoFit/>
          </a:bodyPr>
          <a:lstStyle/>
          <a:p>
            <a:r>
              <a:rPr lang="en-US" sz="1200" b="1" dirty="0">
                <a:solidFill>
                  <a:srgbClr val="002060"/>
                </a:solidFill>
              </a:rPr>
              <a:t>2019</a:t>
            </a:r>
          </a:p>
        </p:txBody>
      </p:sp>
      <p:sp>
        <p:nvSpPr>
          <p:cNvPr id="6" name="TextBox 5">
            <a:extLst>
              <a:ext uri="{FF2B5EF4-FFF2-40B4-BE49-F238E27FC236}">
                <a16:creationId xmlns:a16="http://schemas.microsoft.com/office/drawing/2014/main" id="{39C491A3-F7B4-44C6-823F-C1EEE289CFFA}"/>
              </a:ext>
            </a:extLst>
          </p:cNvPr>
          <p:cNvSpPr txBox="1"/>
          <p:nvPr/>
        </p:nvSpPr>
        <p:spPr>
          <a:xfrm>
            <a:off x="5012959" y="5310315"/>
            <a:ext cx="3714751" cy="784830"/>
          </a:xfrm>
          <a:prstGeom prst="rect">
            <a:avLst/>
          </a:prstGeom>
          <a:noFill/>
        </p:spPr>
        <p:txBody>
          <a:bodyPr wrap="square" rtlCol="0">
            <a:spAutoFit/>
          </a:bodyPr>
          <a:lstStyle/>
          <a:p>
            <a:pPr algn="just"/>
            <a:r>
              <a:rPr lang="en-US" sz="900" b="1" dirty="0">
                <a:latin typeface="Arial" panose="020B0604020202020204" pitchFamily="34" charset="0"/>
                <a:cs typeface="Arial" panose="020B0604020202020204" pitchFamily="34" charset="0"/>
              </a:rPr>
              <a:t>Figure 1</a:t>
            </a:r>
            <a:r>
              <a:rPr lang="en-US" sz="900" dirty="0">
                <a:latin typeface="Arial" panose="020B0604020202020204" pitchFamily="34" charset="0"/>
                <a:cs typeface="Arial" panose="020B0604020202020204" pitchFamily="34" charset="0"/>
              </a:rPr>
              <a:t>. The conductance (top) of a device containing </a:t>
            </a:r>
            <a:r>
              <a:rPr lang="en-US" sz="900" dirty="0" err="1">
                <a:latin typeface="Arial" panose="020B0604020202020204" pitchFamily="34" charset="0"/>
                <a:cs typeface="Arial" panose="020B0604020202020204" pitchFamily="34" charset="0"/>
              </a:rPr>
              <a:t>trilayer</a:t>
            </a:r>
            <a:r>
              <a:rPr lang="en-US" sz="900" dirty="0">
                <a:latin typeface="Arial" panose="020B0604020202020204" pitchFamily="34" charset="0"/>
                <a:cs typeface="Arial" panose="020B0604020202020204" pitchFamily="34" charset="0"/>
              </a:rPr>
              <a:t> CrI</a:t>
            </a:r>
            <a:r>
              <a:rPr lang="en-US" sz="900" baseline="-25000" dirty="0">
                <a:latin typeface="Arial" panose="020B0604020202020204" pitchFamily="34" charset="0"/>
                <a:cs typeface="Arial" panose="020B0604020202020204" pitchFamily="34" charset="0"/>
              </a:rPr>
              <a:t>3</a:t>
            </a:r>
            <a:r>
              <a:rPr lang="en-US" sz="900" dirty="0">
                <a:latin typeface="Arial" panose="020B0604020202020204" pitchFamily="34" charset="0"/>
                <a:cs typeface="Arial" panose="020B0604020202020204" pitchFamily="34" charset="0"/>
              </a:rPr>
              <a:t> overlaying monolayer WTe</a:t>
            </a:r>
            <a:r>
              <a:rPr lang="en-US" sz="900" baseline="-25000" dirty="0">
                <a:latin typeface="Arial" panose="020B0604020202020204" pitchFamily="34" charset="0"/>
                <a:cs typeface="Arial" panose="020B0604020202020204" pitchFamily="34" charset="0"/>
              </a:rPr>
              <a:t>2</a:t>
            </a:r>
            <a:r>
              <a:rPr lang="en-US" sz="900" dirty="0">
                <a:latin typeface="Arial" panose="020B0604020202020204" pitchFamily="34" charset="0"/>
                <a:cs typeface="Arial" panose="020B0604020202020204" pitchFamily="34" charset="0"/>
              </a:rPr>
              <a:t> encapsulated in </a:t>
            </a:r>
            <a:r>
              <a:rPr lang="en-US" sz="900" dirty="0" err="1">
                <a:latin typeface="Arial" panose="020B0604020202020204" pitchFamily="34" charset="0"/>
                <a:cs typeface="Arial" panose="020B0604020202020204" pitchFamily="34" charset="0"/>
              </a:rPr>
              <a:t>hBN</a:t>
            </a:r>
            <a:r>
              <a:rPr lang="en-US" sz="900" dirty="0">
                <a:latin typeface="Arial" panose="020B0604020202020204" pitchFamily="34" charset="0"/>
                <a:cs typeface="Arial" panose="020B0604020202020204" pitchFamily="34" charset="0"/>
              </a:rPr>
              <a:t>, shows steps and hysteresis as a function of perpendicular magnetic field. The steps occur when the magnetization of the CrI</a:t>
            </a:r>
            <a:r>
              <a:rPr lang="en-US" sz="900" baseline="-25000" dirty="0">
                <a:latin typeface="Arial" panose="020B0604020202020204" pitchFamily="34" charset="0"/>
                <a:cs typeface="Arial" panose="020B0604020202020204" pitchFamily="34" charset="0"/>
              </a:rPr>
              <a:t>3</a:t>
            </a:r>
            <a:r>
              <a:rPr lang="en-US" sz="900" dirty="0">
                <a:latin typeface="Arial" panose="020B0604020202020204" pitchFamily="34" charset="0"/>
                <a:cs typeface="Arial" panose="020B0604020202020204" pitchFamily="34" charset="0"/>
              </a:rPr>
              <a:t> rearranges, as detected by circular dichroism (bottom) which measures the total magnetization.</a:t>
            </a:r>
          </a:p>
        </p:txBody>
      </p:sp>
      <p:sp>
        <p:nvSpPr>
          <p:cNvPr id="14" name="Rectangle 13">
            <a:extLst>
              <a:ext uri="{FF2B5EF4-FFF2-40B4-BE49-F238E27FC236}">
                <a16:creationId xmlns:a16="http://schemas.microsoft.com/office/drawing/2014/main" id="{F19D2C3E-BC24-4952-9794-A8CCB7CB2D7A}"/>
              </a:ext>
            </a:extLst>
          </p:cNvPr>
          <p:cNvSpPr/>
          <p:nvPr/>
        </p:nvSpPr>
        <p:spPr>
          <a:xfrm>
            <a:off x="2968488" y="6239252"/>
            <a:ext cx="6210743" cy="600164"/>
          </a:xfrm>
          <a:prstGeom prst="rect">
            <a:avLst/>
          </a:prstGeom>
        </p:spPr>
        <p:txBody>
          <a:bodyPr wrap="square">
            <a:spAutoFit/>
          </a:bodyPr>
          <a:lstStyle/>
          <a:p>
            <a:pPr algn="just"/>
            <a:r>
              <a:rPr lang="en-US" sz="1100" dirty="0">
                <a:latin typeface="Arial" panose="020B0604020202020204" pitchFamily="34" charset="0"/>
                <a:cs typeface="Arial" panose="020B0604020202020204" pitchFamily="34" charset="0"/>
              </a:rPr>
              <a:t>Reference: </a:t>
            </a:r>
            <a:r>
              <a:rPr lang="en-US" sz="1100" dirty="0" err="1">
                <a:latin typeface="Arial" panose="020B0604020202020204" pitchFamily="34" charset="0"/>
                <a:cs typeface="Arial" panose="020B0604020202020204" pitchFamily="34" charset="0"/>
              </a:rPr>
              <a:t>Wenjin</a:t>
            </a:r>
            <a:r>
              <a:rPr lang="en-US" sz="1100" dirty="0">
                <a:latin typeface="Arial" panose="020B0604020202020204" pitchFamily="34" charset="0"/>
                <a:cs typeface="Arial" panose="020B0604020202020204" pitchFamily="34" charset="0"/>
              </a:rPr>
              <a:t> Zhao*, </a:t>
            </a:r>
            <a:r>
              <a:rPr lang="en-US" sz="1100" dirty="0" err="1">
                <a:latin typeface="Arial" panose="020B0604020202020204" pitchFamily="34" charset="0"/>
                <a:cs typeface="Arial" panose="020B0604020202020204" pitchFamily="34" charset="0"/>
              </a:rPr>
              <a:t>Zaiyao</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Fei</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Tiancheng</a:t>
            </a:r>
            <a:r>
              <a:rPr lang="en-US" sz="1100" dirty="0">
                <a:latin typeface="Arial" panose="020B0604020202020204" pitchFamily="34" charset="0"/>
                <a:cs typeface="Arial" panose="020B0604020202020204" pitchFamily="34" charset="0"/>
              </a:rPr>
              <a:t> Song, Han </a:t>
            </a:r>
            <a:r>
              <a:rPr lang="en-US" sz="1100" dirty="0" err="1">
                <a:latin typeface="Arial" panose="020B0604020202020204" pitchFamily="34" charset="0"/>
                <a:cs typeface="Arial" panose="020B0604020202020204" pitchFamily="34" charset="0"/>
              </a:rPr>
              <a:t>Kyou</a:t>
            </a:r>
            <a:r>
              <a:rPr lang="en-US" sz="1100" dirty="0">
                <a:latin typeface="Arial" panose="020B0604020202020204" pitchFamily="34" charset="0"/>
                <a:cs typeface="Arial" panose="020B0604020202020204" pitchFamily="34" charset="0"/>
              </a:rPr>
              <a:t> Choi, </a:t>
            </a:r>
            <a:r>
              <a:rPr lang="en-US" sz="1100" dirty="0" err="1">
                <a:latin typeface="Arial" panose="020B0604020202020204" pitchFamily="34" charset="0"/>
                <a:cs typeface="Arial" panose="020B0604020202020204" pitchFamily="34" charset="0"/>
              </a:rPr>
              <a:t>Tauno</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Palomaki</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Bosong</a:t>
            </a:r>
            <a:r>
              <a:rPr lang="en-US" sz="1100" dirty="0">
                <a:latin typeface="Arial" panose="020B0604020202020204" pitchFamily="34" charset="0"/>
                <a:cs typeface="Arial" panose="020B0604020202020204" pitchFamily="34" charset="0"/>
              </a:rPr>
              <a:t> Sun*, Paul Malinowski*, </a:t>
            </a:r>
            <a:r>
              <a:rPr lang="en-US" sz="1100" dirty="0" err="1">
                <a:latin typeface="Arial" panose="020B0604020202020204" pitchFamily="34" charset="0"/>
                <a:cs typeface="Arial" panose="020B0604020202020204" pitchFamily="34" charset="0"/>
              </a:rPr>
              <a:t>Jiun</a:t>
            </a:r>
            <a:r>
              <a:rPr lang="en-US" sz="1100" dirty="0">
                <a:latin typeface="Arial" panose="020B0604020202020204" pitchFamily="34" charset="0"/>
                <a:cs typeface="Arial" panose="020B0604020202020204" pitchFamily="34" charset="0"/>
              </a:rPr>
              <a:t>-Haw Chu*, </a:t>
            </a:r>
            <a:r>
              <a:rPr lang="en-US" sz="1100" dirty="0" err="1">
                <a:latin typeface="Arial" panose="020B0604020202020204" pitchFamily="34" charset="0"/>
                <a:cs typeface="Arial" panose="020B0604020202020204" pitchFamily="34" charset="0"/>
              </a:rPr>
              <a:t>Xiaodong</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Xu</a:t>
            </a:r>
            <a:r>
              <a:rPr lang="en-US" sz="1100" dirty="0">
                <a:latin typeface="Arial" panose="020B0604020202020204" pitchFamily="34" charset="0"/>
                <a:cs typeface="Arial" panose="020B0604020202020204" pitchFamily="34" charset="0"/>
              </a:rPr>
              <a:t>*, &amp; David H. Cobden*, preprint.  </a:t>
            </a:r>
            <a:r>
              <a:rPr lang="en-US" sz="1100" baseline="30000" dirty="0"/>
              <a:t>*</a:t>
            </a:r>
            <a:r>
              <a:rPr lang="en-US" sz="1100" dirty="0"/>
              <a:t>MEM-C participants</a:t>
            </a:r>
          </a:p>
        </p:txBody>
      </p:sp>
      <p:pic>
        <p:nvPicPr>
          <p:cNvPr id="3" name="Picture 2" descr="Data curves showing the conductance vs magnetic field of a device containing trilayer CrI3 overlaying monolayer WTe2 encapsulated in hBN. Also plotted are data curves showing the circular dichroism of the same device vs magnetic field. The conductance shows steps and hystereses as a function of perpendicular magnetic field. The steps occur when the magnetization of the CrI3 rearranges, as detected by circular dichroism, which measures the total magnetization. " title="MEM-C IRG-2: Coupling a Monolayer Magnet to a Monolayer Quantum Spin Hall Insulator"/>
          <p:cNvPicPr>
            <a:picLocks noChangeAspect="1"/>
          </p:cNvPicPr>
          <p:nvPr/>
        </p:nvPicPr>
        <p:blipFill>
          <a:blip r:embed="rId3"/>
          <a:stretch>
            <a:fillRect/>
          </a:stretch>
        </p:blipFill>
        <p:spPr>
          <a:xfrm>
            <a:off x="4908881" y="1593699"/>
            <a:ext cx="3734376" cy="3631740"/>
          </a:xfrm>
          <a:prstGeom prst="rect">
            <a:avLst/>
          </a:prstGeom>
        </p:spPr>
      </p:pic>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12907</TotalTime>
  <Words>375</Words>
  <Application>Microsoft Macintosh PowerPoint</Application>
  <PresentationFormat>On-screen Show (4:3)</PresentationFormat>
  <Paragraphs>14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MEM-C IRG-2: Coupling a Monolayer Magnet  to a Monolayer Quantum Spin Hall Insulator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Microsoft Office User</cp:lastModifiedBy>
  <cp:revision>78</cp:revision>
  <cp:lastPrinted>2016-08-01T15:14:13Z</cp:lastPrinted>
  <dcterms:created xsi:type="dcterms:W3CDTF">2016-07-19T18:16:54Z</dcterms:created>
  <dcterms:modified xsi:type="dcterms:W3CDTF">2019-04-08T17:57:43Z</dcterms:modified>
  <cp:category/>
</cp:coreProperties>
</file>