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24" autoAdjust="0"/>
  </p:normalViewPr>
  <p:slideViewPr>
    <p:cSldViewPr snapToGrid="0" snapToObjects="1">
      <p:cViewPr varScale="1">
        <p:scale>
          <a:sx n="117" d="100"/>
          <a:sy n="117" d="100"/>
        </p:scale>
        <p:origin x="-44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3BFDF4-CA74-D74B-B337-21FD4045DA7B}" type="datetimeFigureOut">
              <a:rPr lang="en-US" smtClean="0"/>
              <a:t>6/2/21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F47AF3-079B-AE4A-8EA7-889160FEC901}" type="slidenum">
              <a:rPr lang="en-US" smtClean="0"/>
              <a:t>‹#›</a:t>
            </a:fld>
            <a:endParaRPr lang="en-US"/>
          </a:p>
        </p:txBody>
      </p:sp>
    </p:spTree>
    <p:extLst>
      <p:ext uri="{BB962C8B-B14F-4D97-AF65-F5344CB8AC3E}">
        <p14:creationId xmlns:p14="http://schemas.microsoft.com/office/powerpoint/2010/main" val="19896909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Numerous </a:t>
            </a:r>
            <a:r>
              <a:rPr lang="en-US" sz="1200" kern="1200" dirty="0" err="1" smtClean="0">
                <a:solidFill>
                  <a:schemeClr val="tx1"/>
                </a:solidFill>
                <a:effectLst/>
                <a:latin typeface="+mn-lt"/>
                <a:ea typeface="+mn-ea"/>
                <a:cs typeface="+mn-cs"/>
              </a:rPr>
              <a:t>heterostructures</a:t>
            </a:r>
            <a:r>
              <a:rPr lang="en-US" sz="1200" kern="1200" dirty="0" smtClean="0">
                <a:solidFill>
                  <a:schemeClr val="tx1"/>
                </a:solidFill>
                <a:effectLst/>
                <a:latin typeface="+mn-lt"/>
                <a:ea typeface="+mn-ea"/>
                <a:cs typeface="+mn-cs"/>
              </a:rPr>
              <a:t> comprising van der Waals materials with an interfacial twist angle have recently been identified to host flat electronic bands. Electronic ground states in these materials are dominated by Coulomb interactions between charge carriers owing to the quenched kinetic energy, leading to the emergence of a variety of novel correlated electronic states. </a:t>
            </a:r>
            <a:r>
              <a:rPr lang="en-US" sz="1200" kern="1200" dirty="0" err="1" smtClean="0">
                <a:solidFill>
                  <a:schemeClr val="tx1"/>
                </a:solidFill>
                <a:effectLst/>
                <a:latin typeface="+mn-lt"/>
                <a:ea typeface="+mn-ea"/>
                <a:cs typeface="+mn-cs"/>
              </a:rPr>
              <a:t>Heterostructures</a:t>
            </a:r>
            <a:r>
              <a:rPr lang="en-US" sz="1200" kern="1200" dirty="0" smtClean="0">
                <a:solidFill>
                  <a:schemeClr val="tx1"/>
                </a:solidFill>
                <a:effectLst/>
                <a:latin typeface="+mn-lt"/>
                <a:ea typeface="+mn-ea"/>
                <a:cs typeface="+mn-cs"/>
              </a:rPr>
              <a:t> constructed with one or more components of Bernal-stacked bilayer </a:t>
            </a:r>
            <a:r>
              <a:rPr lang="en-US" sz="1200" kern="1200" dirty="0" err="1" smtClean="0">
                <a:solidFill>
                  <a:schemeClr val="tx1"/>
                </a:solidFill>
                <a:effectLst/>
                <a:latin typeface="+mn-lt"/>
                <a:ea typeface="+mn-ea"/>
                <a:cs typeface="+mn-cs"/>
              </a:rPr>
              <a:t>graphene</a:t>
            </a:r>
            <a:r>
              <a:rPr lang="en-US" sz="1200" kern="1200" dirty="0" smtClean="0">
                <a:solidFill>
                  <a:schemeClr val="tx1"/>
                </a:solidFill>
                <a:effectLst/>
                <a:latin typeface="+mn-lt"/>
                <a:ea typeface="+mn-ea"/>
                <a:cs typeface="+mn-cs"/>
              </a:rPr>
              <a:t> exhibit correlated states that can additionally be tuned with an applied electric field perpendicular to the sheets. The </a:t>
            </a:r>
            <a:r>
              <a:rPr lang="en-US" sz="1200" b="1" kern="1200" dirty="0" err="1" smtClean="0">
                <a:solidFill>
                  <a:schemeClr val="tx1"/>
                </a:solidFill>
                <a:effectLst/>
                <a:latin typeface="+mn-lt"/>
                <a:ea typeface="+mn-ea"/>
                <a:cs typeface="+mn-cs"/>
              </a:rPr>
              <a:t>Yankowitz</a:t>
            </a:r>
            <a:r>
              <a:rPr lang="en-US" sz="1200"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Xu</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Cobden</a:t>
            </a:r>
            <a:r>
              <a:rPr lang="en-US" sz="1200" kern="1200" dirty="0" smtClean="0">
                <a:solidFill>
                  <a:schemeClr val="tx1"/>
                </a:solidFill>
                <a:effectLst/>
                <a:latin typeface="+mn-lt"/>
                <a:ea typeface="+mn-ea"/>
                <a:cs typeface="+mn-cs"/>
              </a:rPr>
              <a:t> groups investigated the transport properties of the emergent correlated states in twisted double bilayer </a:t>
            </a:r>
            <a:r>
              <a:rPr lang="en-US" sz="1200" kern="1200" dirty="0" err="1" smtClean="0">
                <a:solidFill>
                  <a:schemeClr val="tx1"/>
                </a:solidFill>
                <a:effectLst/>
                <a:latin typeface="+mn-lt"/>
                <a:ea typeface="+mn-ea"/>
                <a:cs typeface="+mn-cs"/>
              </a:rPr>
              <a:t>graphene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tDBG</a:t>
            </a:r>
            <a:r>
              <a:rPr lang="en-US" sz="1200" kern="1200" dirty="0" smtClean="0">
                <a:solidFill>
                  <a:schemeClr val="tx1"/>
                </a:solidFill>
                <a:effectLst/>
                <a:latin typeface="+mn-lt"/>
                <a:ea typeface="+mn-ea"/>
                <a:cs typeface="+mn-cs"/>
              </a:rPr>
              <a:t>) and twisted monolayer-bilayer </a:t>
            </a:r>
            <a:r>
              <a:rPr lang="en-US" sz="1200" kern="1200" dirty="0" err="1" smtClean="0">
                <a:solidFill>
                  <a:schemeClr val="tx1"/>
                </a:solidFill>
                <a:effectLst/>
                <a:latin typeface="+mn-lt"/>
                <a:ea typeface="+mn-ea"/>
                <a:cs typeface="+mn-cs"/>
              </a:rPr>
              <a:t>graphene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tMBG</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work in </a:t>
            </a:r>
            <a:r>
              <a:rPr lang="en-US" sz="1200" kern="1200" dirty="0" err="1" smtClean="0">
                <a:solidFill>
                  <a:schemeClr val="tx1"/>
                </a:solidFill>
                <a:effectLst/>
                <a:latin typeface="+mn-lt"/>
                <a:ea typeface="+mn-ea"/>
                <a:cs typeface="+mn-cs"/>
              </a:rPr>
              <a:t>tMBG</a:t>
            </a:r>
            <a:r>
              <a:rPr lang="en-US" sz="1200" kern="1200" dirty="0" smtClean="0">
                <a:solidFill>
                  <a:schemeClr val="tx1"/>
                </a:solidFill>
                <a:effectLst/>
                <a:latin typeface="+mn-lt"/>
                <a:ea typeface="+mn-ea"/>
                <a:cs typeface="+mn-cs"/>
              </a:rPr>
              <a:t> was the first to report the discovery of correlated insulating and metallic states in this platform. Owing to the low crystal symmetry of </a:t>
            </a:r>
            <a:r>
              <a:rPr lang="en-US" sz="1200" kern="1200" dirty="0" err="1" smtClean="0">
                <a:solidFill>
                  <a:schemeClr val="tx1"/>
                </a:solidFill>
                <a:effectLst/>
                <a:latin typeface="+mn-lt"/>
                <a:ea typeface="+mn-ea"/>
                <a:cs typeface="+mn-cs"/>
              </a:rPr>
              <a:t>tMBG</a:t>
            </a:r>
            <a:r>
              <a:rPr lang="en-US" sz="1200" kern="1200" dirty="0" smtClean="0">
                <a:solidFill>
                  <a:schemeClr val="tx1"/>
                </a:solidFill>
                <a:effectLst/>
                <a:latin typeface="+mn-lt"/>
                <a:ea typeface="+mn-ea"/>
                <a:cs typeface="+mn-cs"/>
              </a:rPr>
              <a:t>, the correlated phase diagram differs substantially depending on whether an external electric field is applied towards the monolayer or bilayer </a:t>
            </a:r>
            <a:r>
              <a:rPr lang="en-US" sz="1200" kern="1200" dirty="0" err="1" smtClean="0">
                <a:solidFill>
                  <a:schemeClr val="tx1"/>
                </a:solidFill>
                <a:effectLst/>
                <a:latin typeface="+mn-lt"/>
                <a:ea typeface="+mn-ea"/>
                <a:cs typeface="+mn-cs"/>
              </a:rPr>
              <a:t>graphene</a:t>
            </a:r>
            <a:r>
              <a:rPr lang="en-US" sz="1200" kern="1200" dirty="0" smtClean="0">
                <a:solidFill>
                  <a:schemeClr val="tx1"/>
                </a:solidFill>
                <a:effectLst/>
                <a:latin typeface="+mn-lt"/>
                <a:ea typeface="+mn-ea"/>
                <a:cs typeface="+mn-cs"/>
              </a:rPr>
              <a:t> component. In a device with twist angle of 0.89°, intrinsic orbital magnetism was discovered. Owing to the nontrivial topology of the bands, this magnetism was accompanied by a large anomalous Hall effect that appears likely to reach quantization to </a:t>
            </a:r>
            <a:r>
              <a:rPr lang="en-US" sz="1200" i="1" kern="1200" dirty="0" smtClean="0">
                <a:solidFill>
                  <a:schemeClr val="tx1"/>
                </a:solidFill>
                <a:effectLst/>
                <a:latin typeface="+mn-lt"/>
                <a:ea typeface="+mn-ea"/>
                <a:cs typeface="+mn-cs"/>
              </a:rPr>
              <a:t>h</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e</a:t>
            </a:r>
            <a:r>
              <a:rPr lang="en-US" sz="1200" i="1" kern="1200" baseline="30000" dirty="0" smtClean="0">
                <a:solidFill>
                  <a:schemeClr val="tx1"/>
                </a:solidFill>
                <a:effectLst/>
                <a:latin typeface="+mn-lt"/>
                <a:ea typeface="+mn-ea"/>
                <a:cs typeface="+mn-cs"/>
              </a:rPr>
              <a:t>2</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a sufficiently clean sample. In devices with slightly larger twist angles, orbital magnetism was found to be abundant within the correlated phase diagram. Detailed transport measurements uncovered a potential exotic </a:t>
            </a:r>
            <a:r>
              <a:rPr lang="en-US" sz="1200" kern="1200" dirty="0" err="1" smtClean="0">
                <a:solidFill>
                  <a:schemeClr val="tx1"/>
                </a:solidFill>
                <a:effectLst/>
                <a:latin typeface="+mn-lt"/>
                <a:ea typeface="+mn-ea"/>
                <a:cs typeface="+mn-cs"/>
              </a:rPr>
              <a:t>intervalley</a:t>
            </a:r>
            <a:r>
              <a:rPr lang="en-US" sz="1200" kern="1200" smtClean="0">
                <a:solidFill>
                  <a:schemeClr val="tx1"/>
                </a:solidFill>
                <a:effectLst/>
                <a:latin typeface="+mn-lt"/>
                <a:ea typeface="+mn-ea"/>
                <a:cs typeface="+mn-cs"/>
              </a:rPr>
              <a:t> coherent ground state ordering with broken time reversal symmetry at one-quarter filling of the lowest moiré conduction band over a small range of twist angles.</a:t>
            </a:r>
            <a:endParaRPr lang="en-US"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1F47AF3-079B-AE4A-8EA7-889160FEC901}" type="slidenum">
              <a:rPr lang="en-US" smtClean="0"/>
              <a:t>1</a:t>
            </a:fld>
            <a:endParaRPr lang="en-US"/>
          </a:p>
        </p:txBody>
      </p:sp>
    </p:spTree>
    <p:extLst>
      <p:ext uri="{BB962C8B-B14F-4D97-AF65-F5344CB8AC3E}">
        <p14:creationId xmlns:p14="http://schemas.microsoft.com/office/powerpoint/2010/main" val="3060658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D6706A-F41D-7B43-BDC3-0287D18FFF5D}" type="datetimeFigureOut">
              <a:rPr lang="en-US" smtClean="0"/>
              <a:t>6/2/21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1662731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6706A-F41D-7B43-BDC3-0287D18FFF5D}" type="datetimeFigureOut">
              <a:rPr lang="en-US" smtClean="0"/>
              <a:t>6/2/21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4006846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6706A-F41D-7B43-BDC3-0287D18FFF5D}" type="datetimeFigureOut">
              <a:rPr lang="en-US" smtClean="0"/>
              <a:t>6/2/21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1710918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6706A-F41D-7B43-BDC3-0287D18FFF5D}" type="datetimeFigureOut">
              <a:rPr lang="en-US" smtClean="0"/>
              <a:t>6/2/21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992686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D6706A-F41D-7B43-BDC3-0287D18FFF5D}" type="datetimeFigureOut">
              <a:rPr lang="en-US" smtClean="0"/>
              <a:t>6/2/21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2439238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D6706A-F41D-7B43-BDC3-0287D18FFF5D}" type="datetimeFigureOut">
              <a:rPr lang="en-US" smtClean="0"/>
              <a:t>6/2/21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1750122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D6706A-F41D-7B43-BDC3-0287D18FFF5D}" type="datetimeFigureOut">
              <a:rPr lang="en-US" smtClean="0"/>
              <a:t>6/2/21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157479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D6706A-F41D-7B43-BDC3-0287D18FFF5D}" type="datetimeFigureOut">
              <a:rPr lang="en-US" smtClean="0"/>
              <a:t>6/2/21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1255980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6706A-F41D-7B43-BDC3-0287D18FFF5D}" type="datetimeFigureOut">
              <a:rPr lang="en-US" smtClean="0"/>
              <a:t>6/2/21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938289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D6706A-F41D-7B43-BDC3-0287D18FFF5D}" type="datetimeFigureOut">
              <a:rPr lang="en-US" smtClean="0"/>
              <a:t>6/2/21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4065097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D6706A-F41D-7B43-BDC3-0287D18FFF5D}" type="datetimeFigureOut">
              <a:rPr lang="en-US" smtClean="0"/>
              <a:t>6/2/21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CC2E7C-4199-FA48-8B90-E7CF79896F07}" type="slidenum">
              <a:rPr lang="en-US" smtClean="0"/>
              <a:t>‹#›</a:t>
            </a:fld>
            <a:endParaRPr lang="en-US"/>
          </a:p>
        </p:txBody>
      </p:sp>
    </p:spTree>
    <p:extLst>
      <p:ext uri="{BB962C8B-B14F-4D97-AF65-F5344CB8AC3E}">
        <p14:creationId xmlns:p14="http://schemas.microsoft.com/office/powerpoint/2010/main" val="37648213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706A-F41D-7B43-BDC3-0287D18FFF5D}" type="datetimeFigureOut">
              <a:rPr lang="en-US" smtClean="0"/>
              <a:t>6/2/21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C2E7C-4199-FA48-8B90-E7CF79896F07}" type="slidenum">
              <a:rPr lang="en-US" smtClean="0"/>
              <a:t>‹#›</a:t>
            </a:fld>
            <a:endParaRPr lang="en-US"/>
          </a:p>
        </p:txBody>
      </p:sp>
    </p:spTree>
    <p:extLst>
      <p:ext uri="{BB962C8B-B14F-4D97-AF65-F5344CB8AC3E}">
        <p14:creationId xmlns:p14="http://schemas.microsoft.com/office/powerpoint/2010/main" val="3361111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29439" cy="6858000"/>
          </a:xfrm>
          <a:prstGeom prst="rect">
            <a:avLst/>
          </a:prstGeom>
        </p:spPr>
      </p:pic>
      <p:sp>
        <p:nvSpPr>
          <p:cNvPr id="30" name="Rectangle 29"/>
          <p:cNvSpPr/>
          <p:nvPr/>
        </p:nvSpPr>
        <p:spPr>
          <a:xfrm>
            <a:off x="4908881" y="977268"/>
            <a:ext cx="4335192" cy="568532"/>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sysClr val="window" lastClr="FFFFFF"/>
                </a:solidFill>
                <a:effectLst/>
                <a:uLnTx/>
                <a:uFillTx/>
                <a:latin typeface="Arial"/>
                <a:cs typeface="Arial"/>
              </a:rPr>
              <a:t>David Cobden, </a:t>
            </a:r>
            <a:r>
              <a:rPr kumimoji="0" lang="en-US" sz="1000" b="1" i="0" u="none" strike="noStrike" kern="0" cap="none" spc="0" normalizeH="0" baseline="0" noProof="0" dirty="0" err="1">
                <a:ln>
                  <a:noFill/>
                </a:ln>
                <a:solidFill>
                  <a:sysClr val="window" lastClr="FFFFFF"/>
                </a:solidFill>
                <a:effectLst/>
                <a:uLnTx/>
                <a:uFillTx/>
                <a:latin typeface="Arial"/>
                <a:cs typeface="Arial"/>
              </a:rPr>
              <a:t>Xiaodong</a:t>
            </a:r>
            <a:r>
              <a:rPr kumimoji="0" lang="en-US" sz="1000" b="1" i="0" u="none" strike="noStrike" kern="0" cap="none" spc="0" normalizeH="0" baseline="0" noProof="0" dirty="0">
                <a:ln>
                  <a:noFill/>
                </a:ln>
                <a:solidFill>
                  <a:sysClr val="window" lastClr="FFFFFF"/>
                </a:solidFill>
                <a:effectLst/>
                <a:uLnTx/>
                <a:uFillTx/>
                <a:latin typeface="Arial"/>
                <a:cs typeface="Arial"/>
              </a:rPr>
              <a:t> Xu and Matthew Yankowitz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sysClr val="window" lastClr="FFFFFF"/>
                </a:solidFill>
                <a:effectLst/>
                <a:uLnTx/>
                <a:uFillTx/>
                <a:latin typeface="Arial"/>
                <a:cs typeface="Arial"/>
              </a:rPr>
              <a:t>Molecular Engineering Materials Center (MEM-C)</a:t>
            </a:r>
          </a:p>
          <a:p>
            <a:pPr marL="0" marR="0" lvl="0" indent="0" defTabSz="914400" eaLnBrk="1" fontAlgn="auto" latinLnBrk="0" hangingPunct="1">
              <a:lnSpc>
                <a:spcPts val="1240"/>
              </a:lnSpc>
              <a:spcBef>
                <a:spcPts val="0"/>
              </a:spcBef>
              <a:spcAft>
                <a:spcPts val="0"/>
              </a:spcAft>
              <a:buClrTx/>
              <a:buSzTx/>
              <a:buFontTx/>
              <a:buNone/>
              <a:tabLst/>
              <a:defRPr/>
            </a:pPr>
            <a:r>
              <a:rPr kumimoji="0" lang="en-US" sz="1000" b="1" i="0" u="none" strike="noStrike" kern="0" cap="none" spc="0" normalizeH="0" baseline="0" noProof="0" dirty="0">
                <a:ln>
                  <a:noFill/>
                </a:ln>
                <a:solidFill>
                  <a:sysClr val="window" lastClr="FFFFFF"/>
                </a:solidFill>
                <a:effectLst/>
                <a:uLnTx/>
                <a:uFillTx/>
                <a:latin typeface="Arial"/>
                <a:cs typeface="Arial"/>
              </a:rPr>
              <a:t>University of Washington, Seattle</a:t>
            </a:r>
          </a:p>
        </p:txBody>
      </p:sp>
      <p:sp>
        <p:nvSpPr>
          <p:cNvPr id="31" name="Text Box 28"/>
          <p:cNvSpPr txBox="1">
            <a:spLocks noChangeArrowheads="1"/>
          </p:cNvSpPr>
          <p:nvPr/>
        </p:nvSpPr>
        <p:spPr bwMode="auto">
          <a:xfrm>
            <a:off x="297546" y="1660536"/>
            <a:ext cx="433910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400" dirty="0">
                <a:latin typeface="Arial" panose="020B0604020202020204" pitchFamily="34" charset="0"/>
                <a:cs typeface="Arial" panose="020B0604020202020204" pitchFamily="34" charset="0"/>
              </a:rPr>
              <a:t>Stacking various atomically-thin crystals on top of one another can strongly modify their overall properties. When two materials are stacked with a twist angle, a geometric interference pattern (a moiré pattern) emerges. At special twist angles, the moiré pattern can result in new electronic states dominated by strong correlations between electrons.</a:t>
            </a:r>
          </a:p>
          <a:p>
            <a:pPr algn="just" eaLnBrk="1" hangingPunct="1"/>
            <a:endParaRPr lang="en-US" sz="1400" dirty="0">
              <a:latin typeface="Arial" panose="020B0604020202020204" pitchFamily="34" charset="0"/>
              <a:cs typeface="Arial" panose="020B0604020202020204" pitchFamily="34" charset="0"/>
            </a:endParaRPr>
          </a:p>
          <a:p>
            <a:pPr algn="just" eaLnBrk="1" hangingPunct="1"/>
            <a:r>
              <a:rPr lang="en-US" sz="1400" dirty="0">
                <a:latin typeface="Arial" panose="020B0604020202020204" pitchFamily="34" charset="0"/>
                <a:cs typeface="Arial" panose="020B0604020202020204" pitchFamily="34" charset="0"/>
              </a:rPr>
              <a:t>We have made devices in which a monolayer and a bilayer graphene sheet are stacked and twisted by around 1 degree. We found that strongly correlated states emerge in these devices, and can be controlled by applying an electric field. Additionally, we discovered a unique type of ferromagnetism known as “orbital magnetism” in these devices. Combined with nontrivial band topology, this results in a large anomalous Hall effect that is nearly quantized. These highly tunable correlated and topological states are promising for the development of future quantum technologies.</a:t>
            </a:r>
            <a:endParaRPr lang="en-US" sz="1200" dirty="0">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xmlns="" id="{39C491A3-F7B4-44C6-823F-C1EEE289CFFA}"/>
              </a:ext>
            </a:extLst>
          </p:cNvPr>
          <p:cNvSpPr txBox="1"/>
          <p:nvPr/>
        </p:nvSpPr>
        <p:spPr>
          <a:xfrm>
            <a:off x="4749969" y="5262333"/>
            <a:ext cx="4289827" cy="923330"/>
          </a:xfrm>
          <a:prstGeom prst="rect">
            <a:avLst/>
          </a:prstGeom>
          <a:noFill/>
        </p:spPr>
        <p:txBody>
          <a:bodyPr wrap="square" rtlCol="0">
            <a:spAutoFit/>
          </a:bodyPr>
          <a:lstStyle/>
          <a:p>
            <a:pPr algn="just"/>
            <a:r>
              <a:rPr lang="en-US" sz="900" b="1" dirty="0">
                <a:latin typeface="Arial" panose="020B0604020202020204" pitchFamily="34" charset="0"/>
                <a:cs typeface="Arial" panose="020B0604020202020204" pitchFamily="34" charset="0"/>
              </a:rPr>
              <a:t>Figure 1</a:t>
            </a:r>
            <a:r>
              <a:rPr lang="en-US" sz="900" dirty="0">
                <a:latin typeface="Arial" panose="020B0604020202020204" pitchFamily="34" charset="0"/>
                <a:cs typeface="Arial" panose="020B0604020202020204" pitchFamily="34" charset="0"/>
              </a:rPr>
              <a:t>. </a:t>
            </a:r>
            <a:r>
              <a:rPr lang="en-US" sz="900" b="1" dirty="0">
                <a:latin typeface="Arial" panose="020B0604020202020204" pitchFamily="34" charset="0"/>
                <a:cs typeface="Arial" panose="020B0604020202020204" pitchFamily="34" charset="0"/>
              </a:rPr>
              <a:t>(a)</a:t>
            </a:r>
            <a:r>
              <a:rPr lang="en-US" sz="900" dirty="0">
                <a:latin typeface="Arial" panose="020B0604020202020204" pitchFamily="34" charset="0"/>
                <a:cs typeface="Arial" panose="020B0604020202020204" pitchFamily="34" charset="0"/>
              </a:rPr>
              <a:t> Schematic of a </a:t>
            </a:r>
            <a:r>
              <a:rPr lang="en-US" sz="900" dirty="0" err="1">
                <a:latin typeface="Arial" panose="020B0604020202020204" pitchFamily="34" charset="0"/>
                <a:cs typeface="Arial" panose="020B0604020202020204" pitchFamily="34" charset="0"/>
              </a:rPr>
              <a:t>tMBG</a:t>
            </a:r>
            <a:r>
              <a:rPr lang="en-US" sz="900" dirty="0">
                <a:latin typeface="Arial" panose="020B0604020202020204" pitchFamily="34" charset="0"/>
                <a:cs typeface="Arial" panose="020B0604020202020204" pitchFamily="34" charset="0"/>
              </a:rPr>
              <a:t> device, showing a moiré interference</a:t>
            </a:r>
          </a:p>
          <a:p>
            <a:pPr algn="just"/>
            <a:r>
              <a:rPr lang="en-US" sz="900" dirty="0">
                <a:latin typeface="Arial" panose="020B0604020202020204" pitchFamily="34" charset="0"/>
                <a:cs typeface="Arial" panose="020B0604020202020204" pitchFamily="34" charset="0"/>
              </a:rPr>
              <a:t>pattern arising owing to an interlayer twist angle. </a:t>
            </a:r>
            <a:r>
              <a:rPr lang="en-US" sz="900" b="1" dirty="0">
                <a:latin typeface="Arial" panose="020B0604020202020204" pitchFamily="34" charset="0"/>
                <a:cs typeface="Arial" panose="020B0604020202020204" pitchFamily="34" charset="0"/>
              </a:rPr>
              <a:t>(b) </a:t>
            </a:r>
            <a:r>
              <a:rPr lang="en-US" sz="900" dirty="0">
                <a:latin typeface="Arial" panose="020B0604020202020204" pitchFamily="34" charset="0"/>
                <a:cs typeface="Arial" panose="020B0604020202020204" pitchFamily="34" charset="0"/>
              </a:rPr>
              <a:t>Device resistivity at</a:t>
            </a:r>
          </a:p>
          <a:p>
            <a:pPr algn="just"/>
            <a:r>
              <a:rPr lang="en-US" sz="900" dirty="0">
                <a:latin typeface="Arial" panose="020B0604020202020204" pitchFamily="34" charset="0"/>
                <a:cs typeface="Arial" panose="020B0604020202020204" pitchFamily="34" charset="0"/>
              </a:rPr>
              <a:t>low temperature, exhibiting various correlated insulating and metallic</a:t>
            </a:r>
          </a:p>
          <a:p>
            <a:pPr algn="just"/>
            <a:r>
              <a:rPr lang="en-US" sz="900" dirty="0">
                <a:latin typeface="Arial" panose="020B0604020202020204" pitchFamily="34" charset="0"/>
                <a:cs typeface="Arial" panose="020B0604020202020204" pitchFamily="34" charset="0"/>
              </a:rPr>
              <a:t>phases tunable with displacement field. </a:t>
            </a:r>
            <a:r>
              <a:rPr lang="en-US" sz="900" b="1" dirty="0">
                <a:latin typeface="Arial" panose="020B0604020202020204" pitchFamily="34" charset="0"/>
                <a:cs typeface="Arial" panose="020B0604020202020204" pitchFamily="34" charset="0"/>
              </a:rPr>
              <a:t>(c)</a:t>
            </a:r>
            <a:r>
              <a:rPr lang="en-US" sz="900" dirty="0">
                <a:latin typeface="Arial" panose="020B0604020202020204" pitchFamily="34" charset="0"/>
                <a:cs typeface="Arial" panose="020B0604020202020204" pitchFamily="34" charset="0"/>
              </a:rPr>
              <a:t> Measurements of the longitudinal and Hall </a:t>
            </a:r>
            <a:r>
              <a:rPr lang="en-US" sz="900" dirty="0" err="1">
                <a:latin typeface="Arial" panose="020B0604020202020204" pitchFamily="34" charset="0"/>
                <a:cs typeface="Arial" panose="020B0604020202020204" pitchFamily="34" charset="0"/>
              </a:rPr>
              <a:t>resistivities</a:t>
            </a:r>
            <a:r>
              <a:rPr lang="en-US" sz="900" dirty="0">
                <a:latin typeface="Arial" panose="020B0604020202020204" pitchFamily="34" charset="0"/>
                <a:cs typeface="Arial" panose="020B0604020202020204" pitchFamily="34" charset="0"/>
              </a:rPr>
              <a:t> as the magnetic field is swept back and forth. The large hysteresis loop indicates the formation of a topological orbital ferromagnet.</a:t>
            </a:r>
          </a:p>
        </p:txBody>
      </p:sp>
      <p:sp>
        <p:nvSpPr>
          <p:cNvPr id="33" name="Rectangle 32">
            <a:extLst>
              <a:ext uri="{FF2B5EF4-FFF2-40B4-BE49-F238E27FC236}">
                <a16:creationId xmlns:a16="http://schemas.microsoft.com/office/drawing/2014/main" xmlns="" id="{F19D2C3E-BC24-4952-9794-A8CCB7CB2D7A}"/>
              </a:ext>
            </a:extLst>
          </p:cNvPr>
          <p:cNvSpPr/>
          <p:nvPr/>
        </p:nvSpPr>
        <p:spPr>
          <a:xfrm>
            <a:off x="3593013" y="6250287"/>
            <a:ext cx="5536427" cy="600164"/>
          </a:xfrm>
          <a:prstGeom prst="rect">
            <a:avLst/>
          </a:prstGeom>
        </p:spPr>
        <p:txBody>
          <a:bodyPr wrap="square">
            <a:spAutoFit/>
          </a:bodyPr>
          <a:lstStyle/>
          <a:p>
            <a:pPr algn="just" defTabSz="914400">
              <a:defRPr/>
            </a:pPr>
            <a:r>
              <a:rPr lang="en-US" sz="1100" dirty="0">
                <a:latin typeface="Arial"/>
                <a:cs typeface="Arial"/>
              </a:rPr>
              <a:t>He, </a:t>
            </a:r>
            <a:r>
              <a:rPr lang="en-US" sz="1100" dirty="0" smtClean="0">
                <a:latin typeface="Arial"/>
                <a:cs typeface="Arial"/>
              </a:rPr>
              <a:t>Li</a:t>
            </a:r>
            <a:r>
              <a:rPr lang="en-US" sz="1100" dirty="0">
                <a:latin typeface="Arial"/>
                <a:cs typeface="Arial"/>
              </a:rPr>
              <a:t>, </a:t>
            </a:r>
            <a:r>
              <a:rPr lang="en-US" sz="1100" dirty="0" err="1" smtClean="0">
                <a:latin typeface="Arial"/>
                <a:cs typeface="Arial"/>
              </a:rPr>
              <a:t>Cai</a:t>
            </a:r>
            <a:r>
              <a:rPr lang="en-US" sz="1100" dirty="0">
                <a:latin typeface="Arial"/>
                <a:cs typeface="Arial"/>
              </a:rPr>
              <a:t>, </a:t>
            </a:r>
            <a:r>
              <a:rPr lang="en-US" sz="1100" dirty="0" smtClean="0">
                <a:latin typeface="Arial"/>
                <a:cs typeface="Arial"/>
              </a:rPr>
              <a:t>Liu</a:t>
            </a:r>
            <a:r>
              <a:rPr lang="en-US" sz="1100" dirty="0">
                <a:latin typeface="Arial"/>
                <a:cs typeface="Arial"/>
              </a:rPr>
              <a:t>, </a:t>
            </a:r>
            <a:r>
              <a:rPr lang="en-US" sz="1100" dirty="0" smtClean="0">
                <a:latin typeface="Arial"/>
                <a:cs typeface="Arial"/>
              </a:rPr>
              <a:t>Watanabe</a:t>
            </a:r>
            <a:r>
              <a:rPr lang="en-US" sz="1100" dirty="0">
                <a:latin typeface="Arial"/>
                <a:cs typeface="Arial"/>
              </a:rPr>
              <a:t>, </a:t>
            </a:r>
            <a:r>
              <a:rPr lang="en-US" sz="1100" dirty="0" smtClean="0">
                <a:latin typeface="Arial"/>
                <a:cs typeface="Arial"/>
              </a:rPr>
              <a:t>Taniguchi</a:t>
            </a:r>
            <a:r>
              <a:rPr lang="en-US" sz="1100" dirty="0">
                <a:latin typeface="Arial"/>
                <a:cs typeface="Arial"/>
              </a:rPr>
              <a:t>, </a:t>
            </a:r>
            <a:r>
              <a:rPr lang="en-US" sz="1100" dirty="0" err="1" smtClean="0">
                <a:latin typeface="Arial"/>
                <a:cs typeface="Arial"/>
              </a:rPr>
              <a:t>Xu</a:t>
            </a:r>
            <a:r>
              <a:rPr lang="en-US" sz="1100" dirty="0" smtClean="0">
                <a:latin typeface="Arial"/>
                <a:cs typeface="Arial"/>
              </a:rPr>
              <a:t>, </a:t>
            </a:r>
            <a:r>
              <a:rPr lang="en-US" sz="1100" dirty="0" err="1" smtClean="0">
                <a:latin typeface="Arial"/>
                <a:cs typeface="Arial"/>
              </a:rPr>
              <a:t>Yankowitz</a:t>
            </a:r>
            <a:r>
              <a:rPr kumimoji="0" lang="en-US" sz="1100" b="0" i="1" u="none" strike="noStrike" kern="0" cap="none" spc="0" normalizeH="0" baseline="0" noProof="0" dirty="0" smtClean="0">
                <a:ln>
                  <a:noFill/>
                </a:ln>
                <a:solidFill>
                  <a:sysClr val="windowText" lastClr="000000"/>
                </a:solidFill>
                <a:effectLst/>
                <a:uLnTx/>
                <a:uFillTx/>
                <a:latin typeface="Arial"/>
                <a:cs typeface="Arial"/>
              </a:rPr>
              <a:t>, </a:t>
            </a:r>
            <a:r>
              <a:rPr kumimoji="0" lang="en-US" sz="1100" b="0" i="1" u="none" strike="noStrike" kern="0" cap="none" spc="0" normalizeH="0" baseline="0" noProof="0" dirty="0">
                <a:ln>
                  <a:noFill/>
                </a:ln>
                <a:solidFill>
                  <a:sysClr val="windowText" lastClr="000000"/>
                </a:solidFill>
                <a:effectLst/>
                <a:uLnTx/>
                <a:uFillTx/>
                <a:latin typeface="Arial"/>
                <a:cs typeface="Arial"/>
              </a:rPr>
              <a:t>Nature Physics,</a:t>
            </a:r>
            <a:r>
              <a:rPr kumimoji="0" lang="en-US" sz="1100" b="0" i="0" u="none" strike="noStrike" kern="0" cap="none" spc="0" normalizeH="0" baseline="0" noProof="0" dirty="0">
                <a:ln>
                  <a:noFill/>
                </a:ln>
                <a:solidFill>
                  <a:sysClr val="windowText" lastClr="000000"/>
                </a:solidFill>
                <a:effectLst/>
                <a:uLnTx/>
                <a:uFillTx/>
                <a:latin typeface="Arial"/>
                <a:cs typeface="Arial"/>
              </a:rPr>
              <a:t> 17, 26 (2020)</a:t>
            </a:r>
          </a:p>
          <a:p>
            <a:pPr defTabSz="914400">
              <a:defRPr/>
            </a:pPr>
            <a:r>
              <a:rPr lang="en-US" sz="1100" dirty="0" smtClean="0">
                <a:latin typeface="Arial"/>
                <a:cs typeface="Arial"/>
              </a:rPr>
              <a:t>Chen</a:t>
            </a:r>
            <a:r>
              <a:rPr lang="en-US" sz="1100" dirty="0">
                <a:latin typeface="Arial"/>
                <a:cs typeface="Arial"/>
              </a:rPr>
              <a:t>, </a:t>
            </a:r>
            <a:r>
              <a:rPr lang="en-US" sz="1100" dirty="0" smtClean="0">
                <a:latin typeface="Arial"/>
                <a:cs typeface="Arial"/>
              </a:rPr>
              <a:t>He, </a:t>
            </a:r>
            <a:r>
              <a:rPr lang="en-US" sz="1100" dirty="0">
                <a:latin typeface="Arial"/>
                <a:cs typeface="Arial"/>
              </a:rPr>
              <a:t>Zhang, </a:t>
            </a:r>
            <a:r>
              <a:rPr lang="en-US" sz="1100" dirty="0" smtClean="0">
                <a:latin typeface="Arial"/>
                <a:cs typeface="Arial"/>
              </a:rPr>
              <a:t>Hsieh</a:t>
            </a:r>
            <a:r>
              <a:rPr lang="en-US" sz="1100" dirty="0">
                <a:latin typeface="Arial"/>
                <a:cs typeface="Arial"/>
              </a:rPr>
              <a:t>, </a:t>
            </a:r>
            <a:r>
              <a:rPr lang="en-US" sz="1100" dirty="0" err="1" smtClean="0">
                <a:latin typeface="Arial"/>
                <a:cs typeface="Arial"/>
              </a:rPr>
              <a:t>Fei</a:t>
            </a:r>
            <a:r>
              <a:rPr lang="en-US" sz="1100" dirty="0">
                <a:latin typeface="Arial"/>
                <a:cs typeface="Arial"/>
              </a:rPr>
              <a:t>, </a:t>
            </a:r>
            <a:r>
              <a:rPr lang="en-US" sz="1100" dirty="0" smtClean="0">
                <a:latin typeface="Arial"/>
                <a:cs typeface="Arial"/>
              </a:rPr>
              <a:t>Watanabe, </a:t>
            </a:r>
            <a:r>
              <a:rPr lang="en-US" sz="1100" dirty="0">
                <a:latin typeface="Arial"/>
                <a:cs typeface="Arial"/>
              </a:rPr>
              <a:t>Taniguchi, </a:t>
            </a:r>
            <a:r>
              <a:rPr lang="en-US" sz="1100" dirty="0" smtClean="0">
                <a:latin typeface="Arial"/>
                <a:cs typeface="Arial"/>
              </a:rPr>
              <a:t>Cobden</a:t>
            </a:r>
            <a:r>
              <a:rPr lang="en-US" sz="1100" dirty="0">
                <a:latin typeface="Arial"/>
                <a:cs typeface="Arial"/>
              </a:rPr>
              <a:t>, </a:t>
            </a:r>
            <a:r>
              <a:rPr lang="en-US" sz="1100" dirty="0" err="1" smtClean="0">
                <a:latin typeface="Arial"/>
                <a:cs typeface="Arial"/>
              </a:rPr>
              <a:t>Xu</a:t>
            </a:r>
            <a:r>
              <a:rPr lang="en-US" sz="1100" dirty="0" smtClean="0">
                <a:latin typeface="Arial"/>
                <a:cs typeface="Arial"/>
              </a:rPr>
              <a:t>, </a:t>
            </a:r>
            <a:r>
              <a:rPr lang="en-US" sz="1100" dirty="0">
                <a:latin typeface="Arial"/>
                <a:cs typeface="Arial"/>
              </a:rPr>
              <a:t>Dean</a:t>
            </a:r>
            <a:r>
              <a:rPr lang="en-US" sz="1100" dirty="0" smtClean="0">
                <a:latin typeface="Arial"/>
                <a:cs typeface="Arial"/>
              </a:rPr>
              <a:t>,</a:t>
            </a:r>
            <a:r>
              <a:rPr lang="en-US" sz="1100" dirty="0">
                <a:latin typeface="Arial"/>
                <a:cs typeface="Arial"/>
              </a:rPr>
              <a:t> </a:t>
            </a:r>
            <a:r>
              <a:rPr lang="en-US" sz="1100" dirty="0" err="1" smtClean="0">
                <a:latin typeface="Arial"/>
                <a:cs typeface="Arial"/>
              </a:rPr>
              <a:t>Yankowitz</a:t>
            </a:r>
            <a:r>
              <a:rPr kumimoji="0" lang="en-US" sz="1100" b="0" i="0" u="none" strike="noStrike" kern="0" cap="none" spc="0" normalizeH="0" baseline="0" noProof="0" dirty="0" smtClean="0">
                <a:ln>
                  <a:noFill/>
                </a:ln>
                <a:solidFill>
                  <a:sysClr val="windowText" lastClr="000000"/>
                </a:solidFill>
                <a:effectLst/>
                <a:uLnTx/>
                <a:uFillTx/>
                <a:latin typeface="Arial"/>
                <a:cs typeface="Arial"/>
              </a:rPr>
              <a:t>, </a:t>
            </a:r>
            <a:r>
              <a:rPr kumimoji="0" lang="en-US" sz="1100" b="0" i="1" u="none" strike="noStrike" kern="0" cap="none" spc="0" normalizeH="0" baseline="0" noProof="0" dirty="0">
                <a:ln>
                  <a:noFill/>
                </a:ln>
                <a:solidFill>
                  <a:sysClr val="windowText" lastClr="000000"/>
                </a:solidFill>
                <a:effectLst/>
                <a:uLnTx/>
                <a:uFillTx/>
                <a:latin typeface="Arial"/>
                <a:cs typeface="Arial"/>
              </a:rPr>
              <a:t>Nature Physics</a:t>
            </a:r>
            <a:r>
              <a:rPr kumimoji="0" lang="en-US" sz="1100" b="0" i="0" u="none" strike="noStrike" kern="0" cap="none" spc="0" normalizeH="0" baseline="0" noProof="0" dirty="0">
                <a:ln>
                  <a:noFill/>
                </a:ln>
                <a:solidFill>
                  <a:sysClr val="windowText" lastClr="000000"/>
                </a:solidFill>
                <a:effectLst/>
                <a:uLnTx/>
                <a:uFillTx/>
                <a:latin typeface="Arial"/>
                <a:cs typeface="Arial"/>
              </a:rPr>
              <a:t>, </a:t>
            </a:r>
            <a:r>
              <a:rPr lang="mr-IN" sz="1100" dirty="0" smtClean="0">
                <a:latin typeface="Arial"/>
                <a:cs typeface="Arial"/>
              </a:rPr>
              <a:t>17, 374</a:t>
            </a:r>
            <a:r>
              <a:rPr lang="en-US" sz="1100" dirty="0" smtClean="0">
                <a:latin typeface="Arial"/>
                <a:cs typeface="Arial"/>
              </a:rPr>
              <a:t> (2021)</a:t>
            </a:r>
            <a:endParaRPr kumimoji="0" lang="en-US" sz="1100" b="0" i="0" u="none" strike="noStrike" kern="0" cap="none" spc="0" normalizeH="0" baseline="0" noProof="0" dirty="0">
              <a:ln>
                <a:noFill/>
              </a:ln>
              <a:solidFill>
                <a:sysClr val="windowText" lastClr="000000"/>
              </a:solidFill>
              <a:effectLst/>
              <a:uLnTx/>
              <a:uFillTx/>
              <a:latin typeface="Arial"/>
              <a:cs typeface="Arial"/>
            </a:endParaRPr>
          </a:p>
        </p:txBody>
      </p:sp>
      <p:sp>
        <p:nvSpPr>
          <p:cNvPr id="34" name="Rectangle 33"/>
          <p:cNvSpPr/>
          <p:nvPr/>
        </p:nvSpPr>
        <p:spPr>
          <a:xfrm>
            <a:off x="79972" y="147616"/>
            <a:ext cx="2759824" cy="646331"/>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rPr>
              <a:t>Materials Research Science and Engineering Center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rPr>
              <a:t>DMR-1719797 </a:t>
            </a:r>
          </a:p>
        </p:txBody>
      </p:sp>
      <p:sp>
        <p:nvSpPr>
          <p:cNvPr id="35" name="Rectangle 34"/>
          <p:cNvSpPr/>
          <p:nvPr/>
        </p:nvSpPr>
        <p:spPr>
          <a:xfrm>
            <a:off x="152400" y="733521"/>
            <a:ext cx="1380978" cy="276999"/>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2060"/>
                </a:solidFill>
                <a:effectLst/>
                <a:uLnTx/>
                <a:uFillTx/>
              </a:rPr>
              <a:t>2021</a:t>
            </a:r>
          </a:p>
        </p:txBody>
      </p:sp>
      <p:sp>
        <p:nvSpPr>
          <p:cNvPr id="36" name="Title 1"/>
          <p:cNvSpPr txBox="1">
            <a:spLocks/>
          </p:cNvSpPr>
          <p:nvPr/>
        </p:nvSpPr>
        <p:spPr>
          <a:xfrm>
            <a:off x="3514299" y="0"/>
            <a:ext cx="5650918" cy="998283"/>
          </a:xfrm>
          <a:prstGeom prst="rect">
            <a:avLst/>
          </a:prstGeom>
        </p:spPr>
        <p:txBody>
          <a:bodyPr vert="horz" lIns="91440" tIns="45720" rIns="91440" bIns="45720" rtlCol="0" anchor="ctr" anchorCtr="0">
            <a:noAutofit/>
          </a:bodyPr>
          <a:lstStyle>
            <a:lvl1pPr algn="l" defTabSz="914400" rtl="0" eaLnBrk="1" latinLnBrk="0" hangingPunct="1">
              <a:spcBef>
                <a:spcPct val="0"/>
              </a:spcBef>
              <a:buNone/>
              <a:defRPr sz="2400" kern="1200">
                <a:solidFill>
                  <a:srgbClr val="FFFFFF"/>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a:ln>
                  <a:noFill/>
                </a:ln>
                <a:solidFill>
                  <a:sysClr val="windowText" lastClr="000000"/>
                </a:solidFill>
                <a:effectLst/>
                <a:uLnTx/>
                <a:uFillTx/>
                <a:latin typeface="News Gothic MT"/>
                <a:ea typeface="+mj-ea"/>
                <a:cs typeface="+mj-cs"/>
              </a:rPr>
              <a:t>MEM-C IRG-2: Tunable Correlated and Topological States in Twisted Graphene Multilayers</a:t>
            </a:r>
            <a:endParaRPr kumimoji="0" lang="en-US" sz="1800" b="0" i="0" u="none" strike="noStrike" kern="1200" cap="none" spc="0" normalizeH="0" baseline="0" noProof="0" dirty="0">
              <a:ln>
                <a:noFill/>
              </a:ln>
              <a:solidFill>
                <a:srgbClr val="000000"/>
              </a:solidFill>
              <a:effectLst/>
              <a:uLnTx/>
              <a:uFillTx/>
              <a:latin typeface="News Gothic MT"/>
              <a:ea typeface="+mj-ea"/>
              <a:cs typeface="+mj-cs"/>
            </a:endParaRPr>
          </a:p>
        </p:txBody>
      </p:sp>
      <p:grpSp>
        <p:nvGrpSpPr>
          <p:cNvPr id="37" name="Group 36" descr="Panel (a): A schematic showing stacked sheets of monolayer and bilayer graphene encapsulated between slabs of hBN and graphite gates. An exploded view shows a cartoon schematic of a moire pattern.&#10;Panel (b): Two-dimensional map of the resistivity of a tMBG device with twist angle of 0.89 degrees, with charge density on the horizontal axis, displacement field on the vertical axis, and resistivity in the color scale. &#10;Panel (c): Measurements of the longitudinal (top panel) and Hall (bottom panel) resistivities as the magnetic field is swept back an forth. A large hysteresis loop is observed in the Hall resitivity." title="Figure 1"/>
          <p:cNvGrpSpPr/>
          <p:nvPr/>
        </p:nvGrpSpPr>
        <p:grpSpPr>
          <a:xfrm>
            <a:off x="4683712" y="1672992"/>
            <a:ext cx="4334687" cy="3531869"/>
            <a:chOff x="2966645" y="966353"/>
            <a:chExt cx="4487451" cy="3656340"/>
          </a:xfrm>
        </p:grpSpPr>
        <p:pic>
          <p:nvPicPr>
            <p:cNvPr id="38" name="Picture 3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66645" y="2537861"/>
              <a:ext cx="2191046" cy="2084832"/>
            </a:xfrm>
            <a:prstGeom prst="rect">
              <a:avLst/>
            </a:prstGeom>
          </p:spPr>
        </p:pic>
        <p:pic>
          <p:nvPicPr>
            <p:cNvPr id="39" name="Picture 3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225970" y="2680348"/>
              <a:ext cx="2228126" cy="1934711"/>
            </a:xfrm>
            <a:prstGeom prst="rect">
              <a:avLst/>
            </a:prstGeom>
          </p:spPr>
        </p:pic>
        <p:grpSp>
          <p:nvGrpSpPr>
            <p:cNvPr id="40" name="Group 39"/>
            <p:cNvGrpSpPr/>
            <p:nvPr/>
          </p:nvGrpSpPr>
          <p:grpSpPr>
            <a:xfrm>
              <a:off x="3196686" y="966353"/>
              <a:ext cx="4235259" cy="1539519"/>
              <a:chOff x="2430694" y="4199790"/>
              <a:chExt cx="4009479" cy="1457448"/>
            </a:xfrm>
          </p:grpSpPr>
          <p:pic>
            <p:nvPicPr>
              <p:cNvPr id="46" name="Picture 45"/>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4791919" y="4199790"/>
                <a:ext cx="1648254" cy="1457448"/>
              </a:xfrm>
              <a:prstGeom prst="rect">
                <a:avLst/>
              </a:prstGeom>
            </p:spPr>
          </p:pic>
          <p:pic>
            <p:nvPicPr>
              <p:cNvPr id="47" name="Picture 4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430694" y="4228217"/>
                <a:ext cx="2361225" cy="1400594"/>
              </a:xfrm>
              <a:prstGeom prst="rect">
                <a:avLst/>
              </a:prstGeom>
            </p:spPr>
          </p:pic>
        </p:grpSp>
        <p:sp>
          <p:nvSpPr>
            <p:cNvPr id="41" name="TextBox 40"/>
            <p:cNvSpPr txBox="1"/>
            <p:nvPr/>
          </p:nvSpPr>
          <p:spPr>
            <a:xfrm>
              <a:off x="3082135" y="966353"/>
              <a:ext cx="379345" cy="28230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(a)</a:t>
              </a:r>
            </a:p>
          </p:txBody>
        </p:sp>
        <p:sp>
          <p:nvSpPr>
            <p:cNvPr id="42" name="TextBox 41"/>
            <p:cNvSpPr txBox="1"/>
            <p:nvPr/>
          </p:nvSpPr>
          <p:spPr>
            <a:xfrm>
              <a:off x="3196686" y="2680348"/>
              <a:ext cx="379345" cy="28230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(b)</a:t>
              </a:r>
            </a:p>
          </p:txBody>
        </p:sp>
        <p:sp>
          <p:nvSpPr>
            <p:cNvPr id="43" name="TextBox 42"/>
            <p:cNvSpPr txBox="1"/>
            <p:nvPr/>
          </p:nvSpPr>
          <p:spPr>
            <a:xfrm>
              <a:off x="5120385" y="2475844"/>
              <a:ext cx="371175" cy="28230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(c)</a:t>
              </a:r>
            </a:p>
          </p:txBody>
        </p:sp>
        <p:sp>
          <p:nvSpPr>
            <p:cNvPr id="44" name="Oval 43"/>
            <p:cNvSpPr/>
            <p:nvPr/>
          </p:nvSpPr>
          <p:spPr>
            <a:xfrm>
              <a:off x="4341840" y="2901417"/>
              <a:ext cx="54864" cy="54864"/>
            </a:xfrm>
            <a:prstGeom prst="ellipse">
              <a:avLst/>
            </a:prstGeom>
            <a:solidFill>
              <a:srgbClr val="C00000"/>
            </a:solidFill>
            <a:ln w="25400" cap="flat" cmpd="dbl"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sp>
          <p:nvSpPr>
            <p:cNvPr id="45" name="Oval 44"/>
            <p:cNvSpPr/>
            <p:nvPr/>
          </p:nvSpPr>
          <p:spPr>
            <a:xfrm>
              <a:off x="5641050" y="3495777"/>
              <a:ext cx="54864" cy="54864"/>
            </a:xfrm>
            <a:prstGeom prst="ellipse">
              <a:avLst/>
            </a:prstGeom>
            <a:solidFill>
              <a:srgbClr val="C00000"/>
            </a:solidFill>
            <a:ln w="25400" cap="flat" cmpd="dbl"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grpSp>
    </p:spTree>
    <p:extLst>
      <p:ext uri="{BB962C8B-B14F-4D97-AF65-F5344CB8AC3E}">
        <p14:creationId xmlns:p14="http://schemas.microsoft.com/office/powerpoint/2010/main" val="3715280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TotalTime>
  <Words>634</Words>
  <Application>Microsoft Macintosh PowerPoint</Application>
  <PresentationFormat>On-screen Show (4:3)</PresentationFormat>
  <Paragraphs>21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Gamelin</dc:creator>
  <cp:lastModifiedBy>Gamelin</cp:lastModifiedBy>
  <cp:revision>14</cp:revision>
  <dcterms:created xsi:type="dcterms:W3CDTF">2021-03-24T18:24:31Z</dcterms:created>
  <dcterms:modified xsi:type="dcterms:W3CDTF">2021-06-02T18:11:19Z</dcterms:modified>
</cp:coreProperties>
</file>