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94643"/>
  </p:normalViewPr>
  <p:slideViewPr>
    <p:cSldViewPr snapToGrid="0" snapToObjects="1">
      <p:cViewPr varScale="1">
        <p:scale>
          <a:sx n="110" d="100"/>
          <a:sy n="110" d="100"/>
        </p:scale>
        <p:origin x="19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A113E53-9678-4113-A72D-67051FC6AFEA}" type="datetimeFigureOut">
              <a:rPr lang="en-US" smtClean="0"/>
              <a:t>12/15/18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2F3E4D4-92CF-45C3-B25B-4D1740E3EB16}" type="slidenum">
              <a:rPr lang="en-US" smtClean="0"/>
              <a:t>‹#›</a:t>
            </a:fld>
            <a:endParaRPr lang="en-US"/>
          </a:p>
        </p:txBody>
      </p:sp>
    </p:spTree>
    <p:extLst>
      <p:ext uri="{BB962C8B-B14F-4D97-AF65-F5344CB8AC3E}">
        <p14:creationId xmlns:p14="http://schemas.microsoft.com/office/powerpoint/2010/main" val="267120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report experimental studies on the excitation of synchronized plasmon resonances in </a:t>
            </a:r>
            <a:r>
              <a:rPr lang="en-US" dirty="0" err="1"/>
              <a:t>AlGaN</a:t>
            </a:r>
            <a:r>
              <a:rPr lang="en-US" dirty="0"/>
              <a:t>/</a:t>
            </a:r>
            <a:r>
              <a:rPr lang="en-US" dirty="0" err="1"/>
              <a:t>GaN</a:t>
            </a:r>
            <a:r>
              <a:rPr lang="en-US" dirty="0"/>
              <a:t> High Electron Mobility Transistor (HEMT) arrays. In contrast to the commonly employed grating-gate configurations, the analyzed structure contains periodically patterned ohmic contacts to the two-dimensional electron gas, which are laid-out parallel to the gate fingers. In this structure, the terahertz to plasmon coupling mechanism is fundamentally different from that in grating-gate configurations. Whereas the grating-gate configuration constitutes a </a:t>
            </a:r>
            <a:r>
              <a:rPr lang="en-US" i="1" dirty="0"/>
              <a:t>coupled</a:t>
            </a:r>
            <a:r>
              <a:rPr lang="en-US" dirty="0"/>
              <a:t> resonant system in which the resonance frequency depends on the grating periodicity, when periodical ohmic contacts are incorporated, the system behaves as a </a:t>
            </a:r>
            <a:r>
              <a:rPr lang="en-US" i="1" dirty="0"/>
              <a:t>synchronized</a:t>
            </a:r>
            <a:r>
              <a:rPr lang="en-US" dirty="0"/>
              <a:t> resonant system in which each unit cell is effectively independent. As a result, in a HEMT-array, the resonance is no longer set by the periodicity but rather by the gate and the ungated region length. Experimental results of fabricated samples compare well with numerical simulations and theoretical expectations. Our work demonstrates that the proposed approach allows: (</a:t>
            </a:r>
            <a:r>
              <a:rPr lang="en-US" i="1" dirty="0" err="1"/>
              <a:t>i</a:t>
            </a:r>
            <a:r>
              <a:rPr lang="en-US" dirty="0"/>
              <a:t>) more efficient excitation of high order plasmon modes and (</a:t>
            </a:r>
            <a:r>
              <a:rPr lang="en-US" i="1" dirty="0"/>
              <a:t>ii</a:t>
            </a:r>
            <a:r>
              <a:rPr lang="en-US" dirty="0"/>
              <a:t>) superior overall terahertz to plasmon coupling, even in configurations having less number of devices per unit area. From this perspective, our results reveal a simple way to enhance the terahertz to plasmon coupling and thus improve the performance of electron plasma wave-based devices; this effect can be exploited, for example, to improve the response of HEMT-based terahertz detectors.</a:t>
            </a:r>
          </a:p>
        </p:txBody>
      </p:sp>
      <p:sp>
        <p:nvSpPr>
          <p:cNvPr id="4" name="Slide Number Placeholder 3"/>
          <p:cNvSpPr>
            <a:spLocks noGrp="1"/>
          </p:cNvSpPr>
          <p:nvPr>
            <p:ph type="sldNum" sz="quarter" idx="5"/>
          </p:nvPr>
        </p:nvSpPr>
        <p:spPr/>
        <p:txBody>
          <a:bodyPr/>
          <a:lstStyle/>
          <a:p>
            <a:fld id="{62F3E4D4-92CF-45C3-B25B-4D1740E3EB16}" type="slidenum">
              <a:rPr lang="en-US" smtClean="0"/>
              <a:t>1</a:t>
            </a:fld>
            <a:endParaRPr lang="en-US"/>
          </a:p>
        </p:txBody>
      </p:sp>
    </p:spTree>
    <p:extLst>
      <p:ext uri="{BB962C8B-B14F-4D97-AF65-F5344CB8AC3E}">
        <p14:creationId xmlns:p14="http://schemas.microsoft.com/office/powerpoint/2010/main" val="226131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12/15/18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12/15/18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Synchronized terahertz plasmons in ultra-thin membrane </a:t>
            </a:r>
            <a:r>
              <a:rPr lang="en-US" sz="1800" b="1" dirty="0" err="1">
                <a:solidFill>
                  <a:schemeClr val="tx1"/>
                </a:solidFill>
              </a:rPr>
              <a:t>GaN</a:t>
            </a:r>
            <a:r>
              <a:rPr lang="en-US" sz="1800" b="1" dirty="0">
                <a:solidFill>
                  <a:schemeClr val="tx1"/>
                </a:solidFill>
              </a:rPr>
              <a:t> HEMT arrays</a:t>
            </a:r>
          </a:p>
        </p:txBody>
      </p:sp>
      <p:sp>
        <p:nvSpPr>
          <p:cNvPr id="7" name="Rectangle 6"/>
          <p:cNvSpPr/>
          <p:nvPr/>
        </p:nvSpPr>
        <p:spPr>
          <a:xfrm>
            <a:off x="4371035" y="956951"/>
            <a:ext cx="4692577" cy="577081"/>
          </a:xfrm>
          <a:prstGeom prst="rect">
            <a:avLst/>
          </a:prstGeom>
        </p:spPr>
        <p:txBody>
          <a:bodyPr wrap="square" anchor="ctr">
            <a:spAutoFit/>
          </a:bodyPr>
          <a:lstStyle/>
          <a:p>
            <a:pPr algn="just"/>
            <a:r>
              <a:rPr lang="en-US" sz="1050" b="1" dirty="0">
                <a:solidFill>
                  <a:schemeClr val="bg1"/>
                </a:solidFill>
              </a:rPr>
              <a:t>J. </a:t>
            </a:r>
            <a:r>
              <a:rPr lang="en-US" sz="1050" b="1" dirty="0" err="1">
                <a:solidFill>
                  <a:schemeClr val="bg1"/>
                </a:solidFill>
              </a:rPr>
              <a:t>Encomendero</a:t>
            </a:r>
            <a:r>
              <a:rPr lang="en-US" sz="1050" b="1" dirty="0">
                <a:solidFill>
                  <a:schemeClr val="bg1"/>
                </a:solidFill>
              </a:rPr>
              <a:t>, M. Zhu, </a:t>
            </a:r>
            <a:r>
              <a:rPr lang="en-US" sz="1050" b="1" dirty="0" err="1">
                <a:solidFill>
                  <a:schemeClr val="bg1"/>
                </a:solidFill>
              </a:rPr>
              <a:t>Debdeep</a:t>
            </a:r>
            <a:r>
              <a:rPr lang="en-US" sz="1050" b="1" dirty="0">
                <a:solidFill>
                  <a:schemeClr val="bg1"/>
                </a:solidFill>
              </a:rPr>
              <a:t> Jena &amp; Grace Xing; Cornell. M. </a:t>
            </a:r>
            <a:r>
              <a:rPr lang="en-US" sz="1050" b="1" dirty="0" err="1">
                <a:solidFill>
                  <a:schemeClr val="bg1"/>
                </a:solidFill>
              </a:rPr>
              <a:t>Trometer</a:t>
            </a:r>
            <a:r>
              <a:rPr lang="en-US" sz="1050" b="1" dirty="0">
                <a:solidFill>
                  <a:schemeClr val="bg1"/>
                </a:solidFill>
              </a:rPr>
              <a:t>; University of Florida. H. </a:t>
            </a:r>
            <a:r>
              <a:rPr lang="en-US" sz="1050" b="1" dirty="0" err="1">
                <a:solidFill>
                  <a:schemeClr val="bg1"/>
                </a:solidFill>
              </a:rPr>
              <a:t>Condori</a:t>
            </a:r>
            <a:r>
              <a:rPr lang="en-US" sz="1050" b="1" dirty="0">
                <a:solidFill>
                  <a:schemeClr val="bg1"/>
                </a:solidFill>
              </a:rPr>
              <a:t>, A. </a:t>
            </a:r>
            <a:r>
              <a:rPr lang="en-US" sz="1050" b="1" dirty="0" err="1">
                <a:solidFill>
                  <a:schemeClr val="bg1"/>
                </a:solidFill>
              </a:rPr>
              <a:t>Chanana</a:t>
            </a:r>
            <a:r>
              <a:rPr lang="en-US" sz="1050" b="1" dirty="0">
                <a:solidFill>
                  <a:schemeClr val="bg1"/>
                </a:solidFill>
              </a:rPr>
              <a:t>, A. Nahata &amp; B. </a:t>
            </a:r>
            <a:r>
              <a:rPr lang="en-US" sz="1050" b="1" dirty="0" err="1">
                <a:solidFill>
                  <a:schemeClr val="bg1"/>
                </a:solidFill>
              </a:rPr>
              <a:t>Sensale</a:t>
            </a:r>
            <a:r>
              <a:rPr lang="en-US" sz="1050" b="1" dirty="0">
                <a:solidFill>
                  <a:schemeClr val="bg1"/>
                </a:solidFill>
              </a:rPr>
              <a:t>-Rodriguez; University of Utah</a:t>
            </a:r>
          </a:p>
        </p:txBody>
      </p:sp>
      <p:sp>
        <p:nvSpPr>
          <p:cNvPr id="8" name="Rectangle 7"/>
          <p:cNvSpPr/>
          <p:nvPr/>
        </p:nvSpPr>
        <p:spPr>
          <a:xfrm>
            <a:off x="152400" y="254585"/>
            <a:ext cx="2759824" cy="461665"/>
          </a:xfrm>
          <a:prstGeom prst="rect">
            <a:avLst/>
          </a:prstGeom>
        </p:spPr>
        <p:txBody>
          <a:bodyPr wrap="square" anchor="ctr">
            <a:spAutoFit/>
          </a:bodyPr>
          <a:lstStyle/>
          <a:p>
            <a:pPr algn="ctr"/>
            <a:r>
              <a:rPr lang="en-US" sz="1200" b="1" dirty="0">
                <a:solidFill>
                  <a:schemeClr val="bg1"/>
                </a:solidFill>
              </a:rPr>
              <a:t>MRSEC at the University of Utah;</a:t>
            </a:r>
          </a:p>
          <a:p>
            <a:pPr algn="ctr"/>
            <a:r>
              <a:rPr lang="en-US" sz="1200" b="1" dirty="0">
                <a:solidFill>
                  <a:schemeClr val="bg1"/>
                </a:solidFill>
              </a:rPr>
              <a:t> DMR 1121252</a:t>
            </a:r>
          </a:p>
        </p:txBody>
      </p:sp>
      <p:sp>
        <p:nvSpPr>
          <p:cNvPr id="9" name="Text Box 28"/>
          <p:cNvSpPr txBox="1">
            <a:spLocks noChangeArrowheads="1"/>
          </p:cNvSpPr>
          <p:nvPr/>
        </p:nvSpPr>
        <p:spPr bwMode="auto">
          <a:xfrm>
            <a:off x="152400" y="1596476"/>
            <a:ext cx="4419600" cy="493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200"/>
              </a:spcAft>
            </a:pPr>
            <a:r>
              <a:rPr lang="en-US" sz="1400" dirty="0"/>
              <a:t>Promising a myriad of transformative applications in various fields such as communications, security, chemical &amp; biological sensing, and astronomy, terahertz (THz) technology is a very promising technological field.</a:t>
            </a:r>
          </a:p>
          <a:p>
            <a:pPr algn="just" eaLnBrk="1" hangingPunct="1">
              <a:spcAft>
                <a:spcPts val="200"/>
              </a:spcAft>
            </a:pPr>
            <a:r>
              <a:rPr lang="en-US" sz="1400" dirty="0"/>
              <a:t>In order to realize efficient THz systems, development of active devices, such as detectors and emitters is required. In this context, promising large scale integration, spatial uniformity, and low cost, field effect transistor (FET) -based THz detection has turned into a de-facto technological goal. </a:t>
            </a:r>
          </a:p>
          <a:p>
            <a:pPr algn="just" eaLnBrk="1" hangingPunct="1">
              <a:spcAft>
                <a:spcPts val="200"/>
              </a:spcAft>
            </a:pPr>
            <a:r>
              <a:rPr lang="en-US" sz="1400" dirty="0"/>
              <a:t>THz electromagnetic waves can interact with 2DEGs, such as the channel in a FET, strongly due to the match between the wave frequency and electron scattering time. In our work we try to answer a fundamental question: should you design a coupled or a synchronized 2DEG oscillator so to maximize THz coupling into these devices?</a:t>
            </a:r>
          </a:p>
          <a:p>
            <a:pPr algn="just" eaLnBrk="1" hangingPunct="1">
              <a:spcAft>
                <a:spcPts val="200"/>
              </a:spcAft>
            </a:pPr>
            <a:r>
              <a:rPr lang="en-US" sz="1400" dirty="0"/>
              <a:t>Our work demonstrates that synchronized resonators can provide a superior coupling and therefore a superior detector response.</a:t>
            </a:r>
          </a:p>
          <a:p>
            <a:pPr algn="just" eaLnBrk="1" hangingPunct="1"/>
            <a:endParaRPr lang="en-US" sz="1400" dirty="0"/>
          </a:p>
        </p:txBody>
      </p:sp>
      <p:sp>
        <p:nvSpPr>
          <p:cNvPr id="11" name="Rectangle 37"/>
          <p:cNvSpPr>
            <a:spLocks noChangeArrowheads="1"/>
          </p:cNvSpPr>
          <p:nvPr/>
        </p:nvSpPr>
        <p:spPr bwMode="auto">
          <a:xfrm>
            <a:off x="4667250" y="1727886"/>
            <a:ext cx="4076700" cy="51301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597613" cy="276999"/>
          </a:xfrm>
          <a:prstGeom prst="rect">
            <a:avLst/>
          </a:prstGeom>
        </p:spPr>
        <p:txBody>
          <a:bodyPr wrap="square" anchor="ctr">
            <a:spAutoFit/>
          </a:bodyPr>
          <a:lstStyle/>
          <a:p>
            <a:r>
              <a:rPr lang="en-US" sz="1200" b="1" dirty="0">
                <a:solidFill>
                  <a:srgbClr val="002060"/>
                </a:solidFill>
              </a:rPr>
              <a:t>2018</a:t>
            </a:r>
          </a:p>
        </p:txBody>
      </p:sp>
      <p:pic>
        <p:nvPicPr>
          <p:cNvPr id="3" name="Picture 2">
            <a:extLst>
              <a:ext uri="{FF2B5EF4-FFF2-40B4-BE49-F238E27FC236}">
                <a16:creationId xmlns:a16="http://schemas.microsoft.com/office/drawing/2014/main" id="{8E6EF321-6AE1-4DA8-9A53-9E5A453BB679}"/>
              </a:ext>
            </a:extLst>
          </p:cNvPr>
          <p:cNvPicPr>
            <a:picLocks noChangeAspect="1"/>
          </p:cNvPicPr>
          <p:nvPr/>
        </p:nvPicPr>
        <p:blipFill>
          <a:blip r:embed="rId3"/>
          <a:stretch>
            <a:fillRect/>
          </a:stretch>
        </p:blipFill>
        <p:spPr>
          <a:xfrm>
            <a:off x="5148560" y="1933060"/>
            <a:ext cx="2537030" cy="3372316"/>
          </a:xfrm>
          <a:prstGeom prst="rect">
            <a:avLst/>
          </a:prstGeom>
        </p:spPr>
      </p:pic>
      <p:pic>
        <p:nvPicPr>
          <p:cNvPr id="4" name="Picture 3">
            <a:extLst>
              <a:ext uri="{FF2B5EF4-FFF2-40B4-BE49-F238E27FC236}">
                <a16:creationId xmlns:a16="http://schemas.microsoft.com/office/drawing/2014/main" id="{520402A6-4453-472F-968A-010EF11C21E0}"/>
              </a:ext>
            </a:extLst>
          </p:cNvPr>
          <p:cNvPicPr>
            <a:picLocks noChangeAspect="1"/>
          </p:cNvPicPr>
          <p:nvPr/>
        </p:nvPicPr>
        <p:blipFill>
          <a:blip r:embed="rId4"/>
          <a:stretch>
            <a:fillRect/>
          </a:stretch>
        </p:blipFill>
        <p:spPr>
          <a:xfrm>
            <a:off x="5713462" y="5580287"/>
            <a:ext cx="1443854" cy="1075671"/>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11712</TotalTime>
  <Words>445</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Synchronized terahertz plasmons in ultra-thin membrane GaN HEMT arrays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24</cp:revision>
  <cp:lastPrinted>2016-08-01T15:14:13Z</cp:lastPrinted>
  <dcterms:created xsi:type="dcterms:W3CDTF">2016-07-19T18:16:54Z</dcterms:created>
  <dcterms:modified xsi:type="dcterms:W3CDTF">2018-12-15T12:33:59Z</dcterms:modified>
  <cp:category/>
</cp:coreProperties>
</file>