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104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0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rharvey:Library:Mail%20Downloads:Instrument%20Use%20Proje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</a:t>
            </a:r>
            <a:r>
              <a:rPr lang="en-US" baseline="0" dirty="0"/>
              <a:t> Impact </a:t>
            </a:r>
            <a:r>
              <a:rPr lang="en-US" baseline="0" dirty="0" smtClean="0"/>
              <a:t>Factor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(</a:t>
            </a:r>
            <a:r>
              <a:rPr lang="en-US" baseline="0" dirty="0"/>
              <a:t>91 publications </a:t>
            </a:r>
            <a:r>
              <a:rPr lang="en-US" baseline="0" dirty="0" smtClean="0"/>
              <a:t>– MRSEC Shared facilities)</a:t>
            </a:r>
            <a:endParaRPr lang="en-US" baseline="0" dirty="0"/>
          </a:p>
        </c:rich>
      </c:tx>
      <c:layout>
        <c:manualLayout>
          <c:xMode val="edge"/>
          <c:yMode val="edge"/>
          <c:x val="0.134862204724409"/>
          <c:y val="0.039800995024875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'[SAL_InstrumentUse_15.xlsx]Impact Factors'!$G$6:$G$14</c:f>
              <c:numCache>
                <c:formatCode>General</c:formatCode>
                <c:ptCount val="9"/>
                <c:pt idx="0">
                  <c:v>2016.0</c:v>
                </c:pt>
                <c:pt idx="1">
                  <c:v>2015.0</c:v>
                </c:pt>
                <c:pt idx="2">
                  <c:v>2014.0</c:v>
                </c:pt>
                <c:pt idx="3">
                  <c:v>2013.0</c:v>
                </c:pt>
                <c:pt idx="4">
                  <c:v>2012.0</c:v>
                </c:pt>
                <c:pt idx="5">
                  <c:v>2011.0</c:v>
                </c:pt>
                <c:pt idx="6">
                  <c:v>2010.0</c:v>
                </c:pt>
                <c:pt idx="7">
                  <c:v>2009.0</c:v>
                </c:pt>
                <c:pt idx="8">
                  <c:v>2008.0</c:v>
                </c:pt>
              </c:numCache>
            </c:numRef>
          </c:xVal>
          <c:yVal>
            <c:numRef>
              <c:f>'[SAL_InstrumentUse_15.xlsx]Impact Factors'!$H$6:$H$14</c:f>
              <c:numCache>
                <c:formatCode>General</c:formatCode>
                <c:ptCount val="9"/>
                <c:pt idx="0">
                  <c:v>6.934</c:v>
                </c:pt>
                <c:pt idx="1">
                  <c:v>6.276055555555555</c:v>
                </c:pt>
                <c:pt idx="2">
                  <c:v>4.634266666666667</c:v>
                </c:pt>
                <c:pt idx="3">
                  <c:v>3.456571428571428</c:v>
                </c:pt>
                <c:pt idx="4">
                  <c:v>4.126999999999994</c:v>
                </c:pt>
                <c:pt idx="5">
                  <c:v>5.37725</c:v>
                </c:pt>
                <c:pt idx="6">
                  <c:v>4.205238095238096</c:v>
                </c:pt>
                <c:pt idx="7">
                  <c:v>3.361300000000001</c:v>
                </c:pt>
                <c:pt idx="8">
                  <c:v>2.326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2311368"/>
        <c:axId val="-2112307528"/>
      </c:scatterChart>
      <c:valAx>
        <c:axId val="-2112311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2307528"/>
        <c:crosses val="autoZero"/>
        <c:crossBetween val="midCat"/>
      </c:valAx>
      <c:valAx>
        <c:axId val="-211230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2311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48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fld id="{10A8A82C-B9EF-4E00-8D43-F2E48E16D248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8052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8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8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3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6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3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1531" y="5911821"/>
            <a:ext cx="7929563" cy="4822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22000"/>
                </a:srgbClr>
              </a:gs>
              <a:gs pos="0">
                <a:schemeClr val="tx1">
                  <a:lumMod val="75000"/>
                  <a:lumOff val="25000"/>
                  <a:alpha val="22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>
            <a:lvl1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354955" y="5640214"/>
            <a:ext cx="1055936" cy="1057051"/>
            <a:chOff x="4619298" y="4775300"/>
            <a:chExt cx="3276600" cy="3280006"/>
          </a:xfrm>
        </p:grpSpPr>
        <p:sp>
          <p:nvSpPr>
            <p:cNvPr id="10" name="Oval 9"/>
            <p:cNvSpPr/>
            <p:nvPr userDrawn="1"/>
          </p:nvSpPr>
          <p:spPr>
            <a:xfrm>
              <a:off x="5208116" y="5332935"/>
              <a:ext cx="2133600" cy="21335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latin typeface="Calibri"/>
                <a:ea typeface="ヒラギノ角ゴ ProN W3" charset="-128"/>
                <a:sym typeface="Helvetica Neue Light" charset="0"/>
              </a:endParaRPr>
            </a:p>
          </p:txBody>
        </p:sp>
        <p:pic>
          <p:nvPicPr>
            <p:cNvPr id="9" name="Picture 8" descr="nsf3.tiff"/>
            <p:cNvPicPr>
              <a:picLocks noChangeAspect="1"/>
            </p:cNvPicPr>
            <p:nvPr userDrawn="1"/>
          </p:nvPicPr>
          <p:blipFill>
            <a:blip r:embed="rId1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9298" y="4775300"/>
              <a:ext cx="3276600" cy="328000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9"/>
                </a:srgbClr>
              </a:outerShdw>
            </a:effectLst>
            <a:extLst/>
          </p:spPr>
        </p:pic>
      </p:grpSp>
      <p:pic>
        <p:nvPicPr>
          <p:cNvPr id="1032" name="Picture 10" descr="University of Utah logo.psd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31" y="5572125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MRSEC logo with title.pn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90" y="5893594"/>
            <a:ext cx="1553766" cy="47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018234" y="5893594"/>
            <a:ext cx="4572000" cy="465029"/>
          </a:xfrm>
          <a:prstGeom prst="rect">
            <a:avLst/>
          </a:prstGeom>
          <a:effectLst/>
        </p:spPr>
        <p:txBody>
          <a:bodyPr lIns="64291" tIns="32146" rIns="64291" bIns="3214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Next-Generation Materials for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Plasmonics &amp; Organic Spintronics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1232297" y="6358623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Principal Investigators: </a:t>
            </a:r>
            <a:r>
              <a:rPr lang="en-US" altLang="en-US" sz="1450" dirty="0" smtClean="0">
                <a:latin typeface="Arial" charset="0"/>
                <a:ea typeface="MS PGothic" pitchFamily="34" charset="-128"/>
              </a:rPr>
              <a:t>Ajay Nahata, Steve Blair</a:t>
            </a:r>
            <a:r>
              <a:rPr lang="en-US" altLang="en-US" sz="1450" baseline="0" dirty="0" smtClean="0">
                <a:latin typeface="Arial" charset="0"/>
                <a:ea typeface="MS PGothic" pitchFamily="34" charset="-128"/>
              </a:rPr>
              <a:t> &amp; Ashutosh Tiwari</a:t>
            </a:r>
            <a:endParaRPr lang="en-US" altLang="en-US" sz="1450" dirty="0">
              <a:latin typeface="Arial" charset="0"/>
              <a:ea typeface="MS PGothic" pitchFamily="34" charset="-128"/>
            </a:endParaRPr>
          </a:p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NSF DMR 11-21252; www.mrsec.utah.edu</a:t>
            </a:r>
          </a:p>
          <a:p>
            <a:pPr algn="ctr"/>
            <a:endParaRPr lang="en-US" altLang="en-US" sz="1450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522368" indent="-2009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2pPr>
      <a:lvl3pPr marL="803643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3pPr>
      <a:lvl4pPr marL="1125101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4pPr>
      <a:lvl5pPr marL="1446558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228600"/>
            <a:ext cx="8839200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950" b="1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Leveraging </a:t>
            </a:r>
            <a:r>
              <a:rPr lang="en-US" sz="195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MRSEC Equipment Purchases</a:t>
            </a:r>
            <a:endParaRPr lang="en-US" sz="1950" b="1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algn="ctr">
              <a:defRPr/>
            </a:pPr>
            <a:r>
              <a:rPr lang="en-US" dirty="0">
                <a:latin typeface="Arial" pitchFamily="-1" charset="0"/>
                <a:ea typeface="Arial" pitchFamily="-1" charset="0"/>
                <a:cs typeface="Arial" pitchFamily="-1" charset="0"/>
              </a:rPr>
              <a:t>Ian R. Harvey, Shared Facilities Director</a:t>
            </a:r>
            <a:endParaRPr lang="en-US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52400" y="4084518"/>
            <a:ext cx="856225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1" dirty="0">
                <a:cs typeface="Arial" charset="0"/>
              </a:rPr>
              <a:t>New MRSEC/USTAR acquisitions</a:t>
            </a:r>
            <a:r>
              <a:rPr lang="en-US" altLang="en-US" sz="1600" dirty="0">
                <a:cs typeface="Arial" charset="0"/>
              </a:rPr>
              <a:t>:  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600" dirty="0">
                <a:latin typeface="Calibri" pitchFamily="34" charset="0"/>
                <a:cs typeface="Arial" charset="0"/>
              </a:rPr>
              <a:t>UV Photoelectron Spectroscopy (UPS) added to the </a:t>
            </a:r>
            <a:r>
              <a:rPr lang="en-US" altLang="en-US" sz="1600" dirty="0" err="1">
                <a:latin typeface="Calibri" pitchFamily="34" charset="0"/>
                <a:cs typeface="Arial" charset="0"/>
              </a:rPr>
              <a:t>Kratos</a:t>
            </a:r>
            <a:r>
              <a:rPr lang="en-US" altLang="en-US" sz="1600" dirty="0">
                <a:latin typeface="Calibri" pitchFamily="34" charset="0"/>
                <a:cs typeface="Arial" charset="0"/>
              </a:rPr>
              <a:t> Axis </a:t>
            </a:r>
            <a:r>
              <a:rPr lang="en-US" altLang="en-US" sz="1600" dirty="0" smtClean="0">
                <a:latin typeface="Calibri" pitchFamily="34" charset="0"/>
                <a:cs typeface="Arial" charset="0"/>
              </a:rPr>
              <a:t>Ultra </a:t>
            </a:r>
            <a:r>
              <a:rPr lang="en-US" altLang="en-US" sz="1600" dirty="0">
                <a:latin typeface="Calibri" pitchFamily="34" charset="0"/>
                <a:cs typeface="Arial" charset="0"/>
              </a:rPr>
              <a:t>based on the research of MRSEC faculty  L. Whittaker-Brooks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600" dirty="0" err="1" smtClean="0">
                <a:latin typeface="Calibri" pitchFamily="34" charset="0"/>
              </a:rPr>
              <a:t>Nanofab</a:t>
            </a:r>
            <a:r>
              <a:rPr lang="en-US" altLang="en-US" sz="1600" dirty="0" smtClean="0">
                <a:latin typeface="Calibri" pitchFamily="34" charset="0"/>
              </a:rPr>
              <a:t> </a:t>
            </a:r>
            <a:r>
              <a:rPr lang="en-US" altLang="en-US" sz="1600" dirty="0">
                <a:latin typeface="Calibri" pitchFamily="34" charset="0"/>
              </a:rPr>
              <a:t>received a $2.5M tool donation from SRI Int’l, including Hitachi S-4800 SEM transferred to MRSEC Faculty H.Y. Yoon</a:t>
            </a:r>
            <a:endParaRPr lang="en-US" altLang="en-US" sz="1600" dirty="0">
              <a:latin typeface="Calibri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92727561"/>
              </p:ext>
            </p:extLst>
          </p:nvPr>
        </p:nvGraphicFramePr>
        <p:xfrm>
          <a:off x="3945960" y="1070283"/>
          <a:ext cx="5045640" cy="246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52400" y="920440"/>
            <a:ext cx="3793560" cy="343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700" b="1" dirty="0" smtClean="0">
                <a:cs typeface="Arial" charset="0"/>
              </a:rPr>
              <a:t>Leveraged upgrades to </a:t>
            </a:r>
            <a:r>
              <a:rPr lang="en-US" altLang="en-US" sz="1700" b="1" dirty="0" smtClean="0">
                <a:cs typeface="Arial" charset="0"/>
              </a:rPr>
              <a:t>Scanning Transmission Electron Microscope (S/TEM) and Focused Ion Beam System (FIB)</a:t>
            </a:r>
            <a:r>
              <a:rPr lang="en-US" altLang="en-US" sz="1700" dirty="0" smtClean="0">
                <a:cs typeface="Arial" charset="0"/>
              </a:rPr>
              <a:t>:</a:t>
            </a:r>
            <a:endParaRPr lang="en-US" altLang="en-US" sz="1700" dirty="0" smtClean="0">
              <a:cs typeface="Arial" charset="0"/>
            </a:endParaRP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700" dirty="0" smtClean="0">
                <a:latin typeface="Calibri" pitchFamily="34" charset="0"/>
                <a:cs typeface="Arial" charset="0"/>
              </a:rPr>
              <a:t>Gas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-phase 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Environmental TEM</a:t>
            </a:r>
            <a:endParaRPr lang="en-US" altLang="en-US" sz="1700" dirty="0">
              <a:latin typeface="Calibri" pitchFamily="34" charset="0"/>
              <a:cs typeface="Arial" charset="0"/>
            </a:endParaRPr>
          </a:p>
          <a:p>
            <a:pPr marL="285750" lvl="1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700" dirty="0" smtClean="0">
                <a:latin typeface="Calibri" pitchFamily="34" charset="0"/>
                <a:cs typeface="Arial" charset="0"/>
              </a:rPr>
              <a:t>3D EDS 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tomography (S/TEM)</a:t>
            </a:r>
          </a:p>
          <a:p>
            <a:pPr marL="285750" lvl="1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700" dirty="0">
                <a:latin typeface="Calibri" pitchFamily="34" charset="0"/>
                <a:cs typeface="Arial" charset="0"/>
              </a:rPr>
              <a:t>Wet cell 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Environmental TEM </a:t>
            </a:r>
            <a:r>
              <a:rPr lang="en-US" altLang="en-US" sz="1700" dirty="0">
                <a:latin typeface="Calibri" pitchFamily="34" charset="0"/>
                <a:cs typeface="Arial" charset="0"/>
              </a:rPr>
              <a:t>(electrochemistry)</a:t>
            </a:r>
          </a:p>
          <a:p>
            <a:pPr marL="285750" lvl="1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700" dirty="0">
                <a:latin typeface="Calibri" pitchFamily="34" charset="0"/>
                <a:cs typeface="Arial" charset="0"/>
              </a:rPr>
              <a:t>EDS/EBSD on 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dual beam FIB</a:t>
            </a:r>
            <a:endParaRPr lang="en-US" altLang="en-US" sz="1700" dirty="0">
              <a:latin typeface="Calibri" pitchFamily="34" charset="0"/>
              <a:cs typeface="Arial" charset="0"/>
            </a:endParaRPr>
          </a:p>
          <a:p>
            <a:pPr marL="285750" lvl="1" eaLnBrk="1" hangingPunct="1">
              <a:spcAft>
                <a:spcPts val="600"/>
              </a:spcAft>
              <a:buFont typeface="Arial"/>
              <a:buChar char="•"/>
            </a:pPr>
            <a:r>
              <a:rPr lang="en-US" altLang="en-US" sz="1700" dirty="0">
                <a:latin typeface="Calibri" pitchFamily="34" charset="0"/>
                <a:cs typeface="Arial" charset="0"/>
              </a:rPr>
              <a:t>S/TEM sample holder </a:t>
            </a:r>
            <a:r>
              <a:rPr lang="en-US" altLang="en-US" sz="1700" dirty="0" smtClean="0">
                <a:latin typeface="Calibri" pitchFamily="34" charset="0"/>
                <a:cs typeface="Arial" charset="0"/>
              </a:rPr>
              <a:t>plasma </a:t>
            </a:r>
            <a:r>
              <a:rPr lang="en-US" altLang="en-US" sz="1700" dirty="0">
                <a:latin typeface="Calibri" pitchFamily="34" charset="0"/>
                <a:cs typeface="Arial" charset="0"/>
              </a:rPr>
              <a:t>cleaner</a:t>
            </a:r>
          </a:p>
          <a:p>
            <a:pPr marL="285750" eaLnBrk="1" hangingPunct="1">
              <a:spcAft>
                <a:spcPts val="600"/>
              </a:spcAft>
              <a:buFont typeface="Arial"/>
              <a:buChar char="•"/>
            </a:pPr>
            <a:endParaRPr lang="en-US" altLang="en-US" sz="17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8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Aditi Risbud</dc:creator>
  <cp:lastModifiedBy>Ajay Nahata</cp:lastModifiedBy>
  <cp:revision>23</cp:revision>
  <dcterms:created xsi:type="dcterms:W3CDTF">2014-03-21T22:01:55Z</dcterms:created>
  <dcterms:modified xsi:type="dcterms:W3CDTF">2016-04-27T19:17:56Z</dcterms:modified>
</cp:coreProperties>
</file>