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59" d="100"/>
          <a:sy n="159" d="100"/>
        </p:scale>
        <p:origin x="-104" y="-10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87" d="100"/>
          <a:sy n="87" d="100"/>
        </p:scale>
        <p:origin x="3042" y="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handoutMaster" Target="handoutMasters/handoutMaster1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irharvey:Library:Mail%20Downloads:Instrument%20Use%20Project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Average</a:t>
            </a:r>
            <a:r>
              <a:rPr lang="en-US" baseline="0" dirty="0"/>
              <a:t> Impact </a:t>
            </a:r>
            <a:r>
              <a:rPr lang="en-US" baseline="0" dirty="0" smtClean="0"/>
              <a:t>Factor</a:t>
            </a:r>
          </a:p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baseline="0" dirty="0" smtClean="0"/>
              <a:t>(</a:t>
            </a:r>
            <a:r>
              <a:rPr lang="en-US" baseline="0" dirty="0"/>
              <a:t>91 publications </a:t>
            </a:r>
            <a:r>
              <a:rPr lang="en-US" baseline="0" dirty="0" smtClean="0"/>
              <a:t>– MRSEC Shared facilities)</a:t>
            </a:r>
            <a:endParaRPr lang="en-US" baseline="0" dirty="0"/>
          </a:p>
        </c:rich>
      </c:tx>
      <c:layout>
        <c:manualLayout>
          <c:xMode val="edge"/>
          <c:yMode val="edge"/>
          <c:x val="0.134862204724409"/>
          <c:y val="0.0398009950248756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/>
      <c:scatterChart>
        <c:scatterStyle val="smoothMarker"/>
        <c:varyColors val="0"/>
        <c:ser>
          <c:idx val="0"/>
          <c:order val="0"/>
          <c:spPr>
            <a:ln w="19050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xVal>
            <c:numRef>
              <c:f>'[SAL_InstrumentUse_15.xlsx]Impact Factors'!$G$6:$G$14</c:f>
              <c:numCache>
                <c:formatCode>General</c:formatCode>
                <c:ptCount val="9"/>
                <c:pt idx="0">
                  <c:v>2016.0</c:v>
                </c:pt>
                <c:pt idx="1">
                  <c:v>2015.0</c:v>
                </c:pt>
                <c:pt idx="2">
                  <c:v>2014.0</c:v>
                </c:pt>
                <c:pt idx="3">
                  <c:v>2013.0</c:v>
                </c:pt>
                <c:pt idx="4">
                  <c:v>2012.0</c:v>
                </c:pt>
                <c:pt idx="5">
                  <c:v>2011.0</c:v>
                </c:pt>
                <c:pt idx="6">
                  <c:v>2010.0</c:v>
                </c:pt>
                <c:pt idx="7">
                  <c:v>2009.0</c:v>
                </c:pt>
                <c:pt idx="8">
                  <c:v>2008.0</c:v>
                </c:pt>
              </c:numCache>
            </c:numRef>
          </c:xVal>
          <c:yVal>
            <c:numRef>
              <c:f>'[SAL_InstrumentUse_15.xlsx]Impact Factors'!$H$6:$H$14</c:f>
              <c:numCache>
                <c:formatCode>General</c:formatCode>
                <c:ptCount val="9"/>
                <c:pt idx="0">
                  <c:v>6.934</c:v>
                </c:pt>
                <c:pt idx="1">
                  <c:v>6.276055555555555</c:v>
                </c:pt>
                <c:pt idx="2">
                  <c:v>4.634266666666667</c:v>
                </c:pt>
                <c:pt idx="3">
                  <c:v>3.456571428571428</c:v>
                </c:pt>
                <c:pt idx="4">
                  <c:v>4.126999999999994</c:v>
                </c:pt>
                <c:pt idx="5">
                  <c:v>5.37725</c:v>
                </c:pt>
                <c:pt idx="6">
                  <c:v>4.205238095238096</c:v>
                </c:pt>
                <c:pt idx="7">
                  <c:v>3.361300000000001</c:v>
                </c:pt>
                <c:pt idx="8">
                  <c:v>2.326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-2112311368"/>
        <c:axId val="-2112307528"/>
      </c:scatterChart>
      <c:valAx>
        <c:axId val="-2112311368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112307528"/>
        <c:crosses val="autoZero"/>
        <c:crossBetween val="midCat"/>
      </c:valAx>
      <c:valAx>
        <c:axId val="-211230752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112311368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0848334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07544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4200">
                <a:solidFill>
                  <a:srgbClr val="000000"/>
                </a:solidFill>
                <a:latin typeface="Helvetica Neue Light" charset="0"/>
                <a:ea typeface="ヒラギノ角ゴ ProN W3" charset="-128"/>
                <a:sym typeface="Helvetica Neue Light" charset="0"/>
              </a:defRPr>
            </a:lvl1pPr>
            <a:lvl2pPr marL="742950" indent="-285750">
              <a:defRPr sz="4200">
                <a:solidFill>
                  <a:srgbClr val="000000"/>
                </a:solidFill>
                <a:latin typeface="Helvetica Neue Light" charset="0"/>
                <a:ea typeface="ヒラギノ角ゴ ProN W3" charset="-128"/>
                <a:sym typeface="Helvetica Neue Light" charset="0"/>
              </a:defRPr>
            </a:lvl2pPr>
            <a:lvl3pPr marL="1143000" indent="-228600">
              <a:defRPr sz="4200">
                <a:solidFill>
                  <a:srgbClr val="000000"/>
                </a:solidFill>
                <a:latin typeface="Helvetica Neue Light" charset="0"/>
                <a:ea typeface="ヒラギノ角ゴ ProN W3" charset="-128"/>
                <a:sym typeface="Helvetica Neue Light" charset="0"/>
              </a:defRPr>
            </a:lvl3pPr>
            <a:lvl4pPr marL="1600200" indent="-228600">
              <a:defRPr sz="4200">
                <a:solidFill>
                  <a:srgbClr val="000000"/>
                </a:solidFill>
                <a:latin typeface="Helvetica Neue Light" charset="0"/>
                <a:ea typeface="ヒラギノ角ゴ ProN W3" charset="-128"/>
                <a:sym typeface="Helvetica Neue Light" charset="0"/>
              </a:defRPr>
            </a:lvl4pPr>
            <a:lvl5pPr marL="2057400" indent="-228600">
              <a:defRPr sz="4200">
                <a:solidFill>
                  <a:srgbClr val="000000"/>
                </a:solidFill>
                <a:latin typeface="Helvetica Neue Light" charset="0"/>
                <a:ea typeface="ヒラギノ角ゴ ProN W3" charset="-128"/>
                <a:sym typeface="Helvetica Neue Light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Helvetica Neue Light" charset="0"/>
                <a:ea typeface="ヒラギノ角ゴ ProN W3" charset="-128"/>
                <a:sym typeface="Helvetica Neue Light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Helvetica Neue Light" charset="0"/>
                <a:ea typeface="ヒラギノ角ゴ ProN W3" charset="-128"/>
                <a:sym typeface="Helvetica Neue Light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Helvetica Neue Light" charset="0"/>
                <a:ea typeface="ヒラギノ角ゴ ProN W3" charset="-128"/>
                <a:sym typeface="Helvetica Neue Light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Helvetica Neue Light" charset="0"/>
                <a:ea typeface="ヒラギノ角ゴ ProN W3" charset="-128"/>
                <a:sym typeface="Helvetica Neue Light" charset="0"/>
              </a:defRPr>
            </a:lvl9pPr>
          </a:lstStyle>
          <a:p>
            <a:fld id="{10A8A82C-B9EF-4E00-8D43-F2E48E16D248}" type="slidenum">
              <a:rPr lang="en-US" sz="1200" smtClean="0"/>
              <a:pPr/>
              <a:t>1</a:t>
            </a:fld>
            <a:endParaRPr lang="en-US" sz="1200" smtClean="0"/>
          </a:p>
        </p:txBody>
      </p:sp>
    </p:spTree>
    <p:extLst>
      <p:ext uri="{BB962C8B-B14F-4D97-AF65-F5344CB8AC3E}">
        <p14:creationId xmlns:p14="http://schemas.microsoft.com/office/powerpoint/2010/main" val="13805293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354" y="2130848"/>
            <a:ext cx="7773293" cy="1470049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824" y="3886647"/>
            <a:ext cx="6400354" cy="175245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214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429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9643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2858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6072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9287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2502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57165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59785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078221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480709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189" y="4406801"/>
            <a:ext cx="7772176" cy="1361777"/>
          </a:xfrm>
        </p:spPr>
        <p:txBody>
          <a:bodyPr anchor="t"/>
          <a:lstStyle>
            <a:lvl1pPr algn="l">
              <a:defRPr sz="2800" b="1" cap="all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189" y="2906613"/>
            <a:ext cx="7772176" cy="1500188"/>
          </a:xfrm>
        </p:spPr>
        <p:txBody>
          <a:bodyPr anchor="b"/>
          <a:lstStyle>
            <a:lvl1pPr marL="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1pPr>
            <a:lvl2pPr marL="321457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2pPr>
            <a:lvl3pPr marL="642915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3pPr>
            <a:lvl4pPr marL="964372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4pPr>
            <a:lvl5pPr marL="1285829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5pPr>
            <a:lvl6pPr marL="1607287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6pPr>
            <a:lvl7pPr marL="1928744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7pPr>
            <a:lvl8pPr marL="2250201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8pPr>
            <a:lvl9pPr marL="2571659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648877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647" y="1600647"/>
            <a:ext cx="4060775" cy="4525119"/>
          </a:xfrm>
        </p:spPr>
        <p:txBody>
          <a:bodyPr/>
          <a:lstStyle>
            <a:lvl1pPr>
              <a:defRPr sz="2000"/>
            </a:lvl1pPr>
            <a:lvl2pPr>
              <a:defRPr sz="1700"/>
            </a:lvl2pPr>
            <a:lvl3pPr>
              <a:defRPr sz="14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5579" y="1600647"/>
            <a:ext cx="4060775" cy="4525119"/>
          </a:xfrm>
        </p:spPr>
        <p:txBody>
          <a:bodyPr/>
          <a:lstStyle>
            <a:lvl1pPr>
              <a:defRPr sz="2000"/>
            </a:lvl1pPr>
            <a:lvl2pPr>
              <a:defRPr sz="1700"/>
            </a:lvl2pPr>
            <a:lvl3pPr>
              <a:defRPr sz="14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98740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647" y="1534791"/>
            <a:ext cx="4039568" cy="639589"/>
          </a:xfrm>
        </p:spPr>
        <p:txBody>
          <a:bodyPr anchor="b"/>
          <a:lstStyle>
            <a:lvl1pPr marL="0" indent="0">
              <a:buNone/>
              <a:defRPr sz="1700" b="1"/>
            </a:lvl1pPr>
            <a:lvl2pPr marL="321457" indent="0">
              <a:buNone/>
              <a:defRPr sz="1400" b="1"/>
            </a:lvl2pPr>
            <a:lvl3pPr marL="642915" indent="0">
              <a:buNone/>
              <a:defRPr sz="1300" b="1"/>
            </a:lvl3pPr>
            <a:lvl4pPr marL="964372" indent="0">
              <a:buNone/>
              <a:defRPr sz="1100" b="1"/>
            </a:lvl4pPr>
            <a:lvl5pPr marL="1285829" indent="0">
              <a:buNone/>
              <a:defRPr sz="1100" b="1"/>
            </a:lvl5pPr>
            <a:lvl6pPr marL="1607287" indent="0">
              <a:buNone/>
              <a:defRPr sz="1100" b="1"/>
            </a:lvl6pPr>
            <a:lvl7pPr marL="1928744" indent="0">
              <a:buNone/>
              <a:defRPr sz="1100" b="1"/>
            </a:lvl7pPr>
            <a:lvl8pPr marL="2250201" indent="0">
              <a:buNone/>
              <a:defRPr sz="1100" b="1"/>
            </a:lvl8pPr>
            <a:lvl9pPr marL="2571659" indent="0">
              <a:buNone/>
              <a:defRPr sz="11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647" y="2174379"/>
            <a:ext cx="4039568" cy="3951387"/>
          </a:xfrm>
        </p:spPr>
        <p:txBody>
          <a:bodyPr/>
          <a:lstStyle>
            <a:lvl1pPr>
              <a:defRPr sz="1700"/>
            </a:lvl1pPr>
            <a:lvl2pPr>
              <a:defRPr sz="1400"/>
            </a:lvl2pPr>
            <a:lvl3pPr>
              <a:defRPr sz="13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4555" y="1534791"/>
            <a:ext cx="4041799" cy="639589"/>
          </a:xfrm>
        </p:spPr>
        <p:txBody>
          <a:bodyPr anchor="b"/>
          <a:lstStyle>
            <a:lvl1pPr marL="0" indent="0">
              <a:buNone/>
              <a:defRPr sz="1700" b="1"/>
            </a:lvl1pPr>
            <a:lvl2pPr marL="321457" indent="0">
              <a:buNone/>
              <a:defRPr sz="1400" b="1"/>
            </a:lvl2pPr>
            <a:lvl3pPr marL="642915" indent="0">
              <a:buNone/>
              <a:defRPr sz="1300" b="1"/>
            </a:lvl3pPr>
            <a:lvl4pPr marL="964372" indent="0">
              <a:buNone/>
              <a:defRPr sz="1100" b="1"/>
            </a:lvl4pPr>
            <a:lvl5pPr marL="1285829" indent="0">
              <a:buNone/>
              <a:defRPr sz="1100" b="1"/>
            </a:lvl5pPr>
            <a:lvl6pPr marL="1607287" indent="0">
              <a:buNone/>
              <a:defRPr sz="1100" b="1"/>
            </a:lvl6pPr>
            <a:lvl7pPr marL="1928744" indent="0">
              <a:buNone/>
              <a:defRPr sz="1100" b="1"/>
            </a:lvl7pPr>
            <a:lvl8pPr marL="2250201" indent="0">
              <a:buNone/>
              <a:defRPr sz="1100" b="1"/>
            </a:lvl8pPr>
            <a:lvl9pPr marL="2571659" indent="0">
              <a:buNone/>
              <a:defRPr sz="11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4555" y="2174379"/>
            <a:ext cx="4041799" cy="3951387"/>
          </a:xfrm>
        </p:spPr>
        <p:txBody>
          <a:bodyPr/>
          <a:lstStyle>
            <a:lvl1pPr>
              <a:defRPr sz="1700"/>
            </a:lvl1pPr>
            <a:lvl2pPr>
              <a:defRPr sz="1400"/>
            </a:lvl2pPr>
            <a:lvl3pPr>
              <a:defRPr sz="13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64325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17559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029167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647" y="273473"/>
            <a:ext cx="3008189" cy="1161975"/>
          </a:xfrm>
        </p:spPr>
        <p:txBody>
          <a:bodyPr anchor="b"/>
          <a:lstStyle>
            <a:lvl1pPr algn="l">
              <a:defRPr sz="1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224" y="273472"/>
            <a:ext cx="5111130" cy="5852294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7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647" y="1435448"/>
            <a:ext cx="3008189" cy="4690318"/>
          </a:xfrm>
        </p:spPr>
        <p:txBody>
          <a:bodyPr/>
          <a:lstStyle>
            <a:lvl1pPr marL="0" indent="0">
              <a:buNone/>
              <a:defRPr sz="1000"/>
            </a:lvl1pPr>
            <a:lvl2pPr marL="321457" indent="0">
              <a:buNone/>
              <a:defRPr sz="800"/>
            </a:lvl2pPr>
            <a:lvl3pPr marL="642915" indent="0">
              <a:buNone/>
              <a:defRPr sz="700"/>
            </a:lvl3pPr>
            <a:lvl4pPr marL="964372" indent="0">
              <a:buNone/>
              <a:defRPr sz="600"/>
            </a:lvl4pPr>
            <a:lvl5pPr marL="1285829" indent="0">
              <a:buNone/>
              <a:defRPr sz="600"/>
            </a:lvl5pPr>
            <a:lvl6pPr marL="1607287" indent="0">
              <a:buNone/>
              <a:defRPr sz="600"/>
            </a:lvl6pPr>
            <a:lvl7pPr marL="1928744" indent="0">
              <a:buNone/>
              <a:defRPr sz="600"/>
            </a:lvl7pPr>
            <a:lvl8pPr marL="2250201" indent="0">
              <a:buNone/>
              <a:defRPr sz="600"/>
            </a:lvl8pPr>
            <a:lvl9pPr marL="2571659" indent="0">
              <a:buNone/>
              <a:defRPr sz="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116321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635" y="4800824"/>
            <a:ext cx="5486177" cy="567035"/>
          </a:xfrm>
        </p:spPr>
        <p:txBody>
          <a:bodyPr anchor="b"/>
          <a:lstStyle>
            <a:lvl1pPr algn="l">
              <a:defRPr sz="1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635" y="612800"/>
            <a:ext cx="5486177" cy="4114354"/>
          </a:xfrm>
        </p:spPr>
        <p:txBody>
          <a:bodyPr rtlCol="0">
            <a:normAutofit/>
          </a:bodyPr>
          <a:lstStyle>
            <a:lvl1pPr marL="0" indent="0">
              <a:buNone/>
              <a:defRPr sz="2200"/>
            </a:lvl1pPr>
            <a:lvl2pPr marL="321457" indent="0">
              <a:buNone/>
              <a:defRPr sz="2000"/>
            </a:lvl2pPr>
            <a:lvl3pPr marL="642915" indent="0">
              <a:buNone/>
              <a:defRPr sz="1700"/>
            </a:lvl3pPr>
            <a:lvl4pPr marL="964372" indent="0">
              <a:buNone/>
              <a:defRPr sz="1400"/>
            </a:lvl4pPr>
            <a:lvl5pPr marL="1285829" indent="0">
              <a:buNone/>
              <a:defRPr sz="1400"/>
            </a:lvl5pPr>
            <a:lvl6pPr marL="1607287" indent="0">
              <a:buNone/>
              <a:defRPr sz="1400"/>
            </a:lvl6pPr>
            <a:lvl7pPr marL="1928744" indent="0">
              <a:buNone/>
              <a:defRPr sz="1400"/>
            </a:lvl7pPr>
            <a:lvl8pPr marL="2250201" indent="0">
              <a:buNone/>
              <a:defRPr sz="1400"/>
            </a:lvl8pPr>
            <a:lvl9pPr marL="2571659" indent="0">
              <a:buNone/>
              <a:defRPr sz="14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635" y="5367859"/>
            <a:ext cx="5486177" cy="804788"/>
          </a:xfrm>
        </p:spPr>
        <p:txBody>
          <a:bodyPr/>
          <a:lstStyle>
            <a:lvl1pPr marL="0" indent="0">
              <a:buNone/>
              <a:defRPr sz="1000"/>
            </a:lvl1pPr>
            <a:lvl2pPr marL="321457" indent="0">
              <a:buNone/>
              <a:defRPr sz="800"/>
            </a:lvl2pPr>
            <a:lvl3pPr marL="642915" indent="0">
              <a:buNone/>
              <a:defRPr sz="700"/>
            </a:lvl3pPr>
            <a:lvl4pPr marL="964372" indent="0">
              <a:buNone/>
              <a:defRPr sz="600"/>
            </a:lvl4pPr>
            <a:lvl5pPr marL="1285829" indent="0">
              <a:buNone/>
              <a:defRPr sz="600"/>
            </a:lvl5pPr>
            <a:lvl6pPr marL="1607287" indent="0">
              <a:buNone/>
              <a:defRPr sz="600"/>
            </a:lvl6pPr>
            <a:lvl7pPr marL="1928744" indent="0">
              <a:buNone/>
              <a:defRPr sz="600"/>
            </a:lvl7pPr>
            <a:lvl8pPr marL="2250201" indent="0">
              <a:buNone/>
              <a:defRPr sz="600"/>
            </a:lvl8pPr>
            <a:lvl9pPr marL="2571659" indent="0">
              <a:buNone/>
              <a:defRPr sz="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473821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theme" Target="../theme/theme1.xml"/><Relationship Id="rId12" Type="http://schemas.openxmlformats.org/officeDocument/2006/relationships/image" Target="../media/image1.png"/><Relationship Id="rId13" Type="http://schemas.openxmlformats.org/officeDocument/2006/relationships/image" Target="../media/image2.png"/><Relationship Id="rId14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647" y="274588"/>
            <a:ext cx="8228707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64291" tIns="32146" rIns="64291" bIns="32146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647" y="1600647"/>
            <a:ext cx="8228707" cy="45251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64291" tIns="32146" rIns="64291" bIns="3214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821531" y="5911821"/>
            <a:ext cx="7929563" cy="482203"/>
          </a:xfrm>
          <a:prstGeom prst="rect">
            <a:avLst/>
          </a:prstGeom>
          <a:gradFill flip="none" rotWithShape="1">
            <a:gsLst>
              <a:gs pos="100000">
                <a:srgbClr val="FFFFFF">
                  <a:alpha val="22000"/>
                </a:srgbClr>
              </a:gs>
              <a:gs pos="0">
                <a:schemeClr val="tx1">
                  <a:lumMod val="75000"/>
                  <a:lumOff val="25000"/>
                  <a:alpha val="22000"/>
                </a:schemeClr>
              </a:gs>
            </a:gsLst>
            <a:lin ang="0" scaled="1"/>
            <a:tileRect/>
          </a:gradFill>
          <a:ln>
            <a:noFill/>
          </a:ln>
          <a:effectLst>
            <a:innerShdw blurRad="63500" dist="50800" dir="2700000">
              <a:srgbClr val="000000">
                <a:alpha val="50000"/>
              </a:srgbClr>
            </a:inn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64291" tIns="32146" rIns="64291" bIns="32146" anchor="ctr"/>
          <a:lstStyle>
            <a:lvl1pPr eaLnBrk="0" hangingPunct="0">
              <a:defRPr sz="4200">
                <a:solidFill>
                  <a:srgbClr val="000000"/>
                </a:solidFill>
                <a:latin typeface="Helvetica Neue Light" charset="0"/>
                <a:ea typeface="ヒラギノ角ゴ ProN W3" charset="-128"/>
                <a:sym typeface="Helvetica Neue Light" charset="0"/>
              </a:defRPr>
            </a:lvl1pPr>
            <a:lvl2pPr marL="37931725" indent="-37474525" eaLnBrk="0" hangingPunct="0">
              <a:defRPr sz="4200">
                <a:solidFill>
                  <a:srgbClr val="000000"/>
                </a:solidFill>
                <a:latin typeface="Helvetica Neue Light" charset="0"/>
                <a:ea typeface="ヒラギノ角ゴ ProN W3" charset="-128"/>
                <a:sym typeface="Helvetica Neue Light" charset="0"/>
              </a:defRPr>
            </a:lvl2pPr>
            <a:lvl3pPr eaLnBrk="0" hangingPunct="0">
              <a:defRPr sz="4200">
                <a:solidFill>
                  <a:srgbClr val="000000"/>
                </a:solidFill>
                <a:latin typeface="Helvetica Neue Light" charset="0"/>
                <a:ea typeface="ヒラギノ角ゴ ProN W3" charset="-128"/>
                <a:sym typeface="Helvetica Neue Light" charset="0"/>
              </a:defRPr>
            </a:lvl3pPr>
            <a:lvl4pPr eaLnBrk="0" hangingPunct="0">
              <a:defRPr sz="4200">
                <a:solidFill>
                  <a:srgbClr val="000000"/>
                </a:solidFill>
                <a:latin typeface="Helvetica Neue Light" charset="0"/>
                <a:ea typeface="ヒラギノ角ゴ ProN W3" charset="-128"/>
                <a:sym typeface="Helvetica Neue Light" charset="0"/>
              </a:defRPr>
            </a:lvl4pPr>
            <a:lvl5pPr eaLnBrk="0" hangingPunct="0">
              <a:defRPr sz="4200">
                <a:solidFill>
                  <a:srgbClr val="000000"/>
                </a:solidFill>
                <a:latin typeface="Helvetica Neue Light" charset="0"/>
                <a:ea typeface="ヒラギノ角ゴ ProN W3" charset="-128"/>
                <a:sym typeface="Helvetica Neue Light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Helvetica Neue Light" charset="0"/>
                <a:ea typeface="ヒラギノ角ゴ ProN W3" charset="-128"/>
                <a:sym typeface="Helvetica Neue Light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Helvetica Neue Light" charset="0"/>
                <a:ea typeface="ヒラギノ角ゴ ProN W3" charset="-128"/>
                <a:sym typeface="Helvetica Neue Light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Helvetica Neue Light" charset="0"/>
                <a:ea typeface="ヒラギノ角ゴ ProN W3" charset="-128"/>
                <a:sym typeface="Helvetica Neue Light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Helvetica Neue Light" charset="0"/>
                <a:ea typeface="ヒラギノ角ゴ ProN W3" charset="-128"/>
                <a:sym typeface="Helvetica Neue Light" charset="0"/>
              </a:defRPr>
            </a:lvl9pPr>
          </a:lstStyle>
          <a:p>
            <a:pPr algn="ctr" defTabSz="914400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smtClean="0">
              <a:solidFill>
                <a:srgbClr val="FFFFFF"/>
              </a:solidFill>
              <a:latin typeface="Calibri" pitchFamily="34" charset="0"/>
            </a:endParaRPr>
          </a:p>
        </p:txBody>
      </p:sp>
      <p:grpSp>
        <p:nvGrpSpPr>
          <p:cNvPr id="1031" name="Group 10"/>
          <p:cNvGrpSpPr>
            <a:grpSpLocks/>
          </p:cNvGrpSpPr>
          <p:nvPr userDrawn="1"/>
        </p:nvGrpSpPr>
        <p:grpSpPr bwMode="auto">
          <a:xfrm>
            <a:off x="354955" y="5640214"/>
            <a:ext cx="1055936" cy="1057051"/>
            <a:chOff x="4619298" y="4775300"/>
            <a:chExt cx="3276600" cy="3280006"/>
          </a:xfrm>
        </p:grpSpPr>
        <p:sp>
          <p:nvSpPr>
            <p:cNvPr id="10" name="Oval 9"/>
            <p:cNvSpPr/>
            <p:nvPr userDrawn="1"/>
          </p:nvSpPr>
          <p:spPr>
            <a:xfrm>
              <a:off x="5208116" y="5332935"/>
              <a:ext cx="2133600" cy="2133563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3000">
                <a:solidFill>
                  <a:srgbClr val="FFFFFF"/>
                </a:solidFill>
                <a:latin typeface="Calibri"/>
                <a:ea typeface="ヒラギノ角ゴ ProN W3" charset="-128"/>
                <a:sym typeface="Helvetica Neue Light" charset="0"/>
              </a:endParaRPr>
            </a:p>
          </p:txBody>
        </p:sp>
        <p:pic>
          <p:nvPicPr>
            <p:cNvPr id="9" name="Picture 8" descr="nsf3.tiff"/>
            <p:cNvPicPr>
              <a:picLocks noChangeAspect="1"/>
            </p:cNvPicPr>
            <p:nvPr userDrawn="1"/>
          </p:nvPicPr>
          <p:blipFill>
            <a:blip r:embed="rId12" cstate="screen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4619298" y="4775300"/>
              <a:ext cx="3276600" cy="3280006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2700000" rotWithShape="0">
                <a:srgbClr val="808080">
                  <a:alpha val="42999"/>
                </a:srgbClr>
              </a:outerShdw>
            </a:effectLst>
            <a:extLst/>
          </p:spPr>
        </p:pic>
      </p:grpSp>
      <p:pic>
        <p:nvPicPr>
          <p:cNvPr id="1032" name="Picture 10" descr="University of Utah logo.psd"/>
          <p:cNvPicPr>
            <a:picLocks noChangeAspect="1"/>
          </p:cNvPicPr>
          <p:nvPr userDrawn="1"/>
        </p:nvPicPr>
        <p:blipFill>
          <a:blip r:embed="rId1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79531" y="5572125"/>
            <a:ext cx="1178719" cy="11787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3" name="Picture 11" descr="MRSEC logo with title.png"/>
          <p:cNvPicPr>
            <a:picLocks noChangeAspect="1"/>
          </p:cNvPicPr>
          <p:nvPr userDrawn="1"/>
        </p:nvPicPr>
        <p:blipFill>
          <a:blip r:embed="rId14" cstate="screen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0890" y="5893594"/>
            <a:ext cx="1553766" cy="4743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Rectangle 12"/>
          <p:cNvSpPr/>
          <p:nvPr userDrawn="1"/>
        </p:nvSpPr>
        <p:spPr>
          <a:xfrm>
            <a:off x="3018234" y="5893594"/>
            <a:ext cx="4572000" cy="465029"/>
          </a:xfrm>
          <a:prstGeom prst="rect">
            <a:avLst/>
          </a:prstGeom>
          <a:effectLst/>
        </p:spPr>
        <p:txBody>
          <a:bodyPr lIns="64291" tIns="32146" rIns="64291" bIns="32146">
            <a:spAutoFit/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300">
                <a:solidFill>
                  <a:srgbClr val="59595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" charset="0"/>
                <a:ea typeface="ヒラギノ角ゴ ProN W3" charset="-128"/>
                <a:cs typeface="Times" charset="0"/>
                <a:sym typeface="Helvetica Neue Light" charset="0"/>
              </a:rPr>
              <a:t>Next-Generation Materials for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300">
                <a:solidFill>
                  <a:srgbClr val="59595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" charset="0"/>
                <a:ea typeface="ヒラギノ角ゴ ProN W3" charset="-128"/>
                <a:cs typeface="Times" charset="0"/>
                <a:sym typeface="Helvetica Neue Light" charset="0"/>
              </a:rPr>
              <a:t>Plasmonics &amp; Organic Spintronics</a:t>
            </a:r>
          </a:p>
        </p:txBody>
      </p:sp>
      <p:sp>
        <p:nvSpPr>
          <p:cNvPr id="11" name="Footer Placeholder 4"/>
          <p:cNvSpPr txBox="1">
            <a:spLocks/>
          </p:cNvSpPr>
          <p:nvPr userDrawn="1"/>
        </p:nvSpPr>
        <p:spPr bwMode="auto">
          <a:xfrm>
            <a:off x="1232297" y="6358623"/>
            <a:ext cx="670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US" altLang="en-US" sz="1450" dirty="0">
                <a:latin typeface="Arial" charset="0"/>
                <a:ea typeface="MS PGothic" pitchFamily="34" charset="-128"/>
              </a:rPr>
              <a:t>Principal Investigators: </a:t>
            </a:r>
            <a:r>
              <a:rPr lang="en-US" altLang="en-US" sz="1450" dirty="0" smtClean="0">
                <a:latin typeface="Arial" charset="0"/>
                <a:ea typeface="MS PGothic" pitchFamily="34" charset="-128"/>
              </a:rPr>
              <a:t>Ajay Nahata, Steve Blair</a:t>
            </a:r>
            <a:r>
              <a:rPr lang="en-US" altLang="en-US" sz="1450" baseline="0" dirty="0" smtClean="0">
                <a:latin typeface="Arial" charset="0"/>
                <a:ea typeface="MS PGothic" pitchFamily="34" charset="-128"/>
              </a:rPr>
              <a:t> &amp; Ashutosh Tiwari</a:t>
            </a:r>
            <a:endParaRPr lang="en-US" altLang="en-US" sz="1450" dirty="0">
              <a:latin typeface="Arial" charset="0"/>
              <a:ea typeface="MS PGothic" pitchFamily="34" charset="-128"/>
            </a:endParaRPr>
          </a:p>
          <a:p>
            <a:pPr algn="ctr"/>
            <a:r>
              <a:rPr lang="en-US" altLang="en-US" sz="1450" dirty="0">
                <a:latin typeface="Arial" charset="0"/>
                <a:ea typeface="MS PGothic" pitchFamily="34" charset="-128"/>
              </a:rPr>
              <a:t>NSF DMR 11-21252; www.mrsec.utah.edu</a:t>
            </a:r>
          </a:p>
          <a:p>
            <a:pPr algn="ctr"/>
            <a:endParaRPr lang="en-US" altLang="en-US" sz="1450" dirty="0">
              <a:latin typeface="Arial" charset="0"/>
              <a:ea typeface="MS PGothic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178089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</p:sldLayoutIdLs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3100" kern="1200">
          <a:solidFill>
            <a:schemeClr val="tx1"/>
          </a:solidFill>
          <a:latin typeface="Arial" pitchFamily="34" charset="0"/>
          <a:ea typeface="MS PGothic" panose="020B0600070205080204" pitchFamily="34" charset="-128"/>
          <a:cs typeface="Arial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100">
          <a:solidFill>
            <a:schemeClr val="tx1"/>
          </a:solidFill>
          <a:latin typeface="Arial" pitchFamily="34" charset="0"/>
          <a:ea typeface="MS PGothic" panose="020B0600070205080204" pitchFamily="34" charset="-128"/>
          <a:cs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100">
          <a:solidFill>
            <a:schemeClr val="tx1"/>
          </a:solidFill>
          <a:latin typeface="Arial" pitchFamily="34" charset="0"/>
          <a:ea typeface="MS PGothic" panose="020B0600070205080204" pitchFamily="34" charset="-128"/>
          <a:cs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100">
          <a:solidFill>
            <a:schemeClr val="tx1"/>
          </a:solidFill>
          <a:latin typeface="Arial" pitchFamily="34" charset="0"/>
          <a:ea typeface="MS PGothic" panose="020B0600070205080204" pitchFamily="34" charset="-128"/>
          <a:cs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100">
          <a:solidFill>
            <a:schemeClr val="tx1"/>
          </a:solidFill>
          <a:latin typeface="Arial" pitchFamily="34" charset="0"/>
          <a:ea typeface="MS PGothic" panose="020B0600070205080204" pitchFamily="34" charset="-128"/>
          <a:cs typeface="Arial" pitchFamily="34" charset="0"/>
        </a:defRPr>
      </a:lvl5pPr>
      <a:lvl6pPr marL="321457" algn="ctr" rtl="0" fontAlgn="base">
        <a:spcBef>
          <a:spcPct val="0"/>
        </a:spcBef>
        <a:spcAft>
          <a:spcPct val="0"/>
        </a:spcAft>
        <a:defRPr sz="3100">
          <a:solidFill>
            <a:schemeClr val="tx1"/>
          </a:solidFill>
          <a:latin typeface="Calibri" pitchFamily="34" charset="0"/>
        </a:defRPr>
      </a:lvl6pPr>
      <a:lvl7pPr marL="642915" algn="ctr" rtl="0" fontAlgn="base">
        <a:spcBef>
          <a:spcPct val="0"/>
        </a:spcBef>
        <a:spcAft>
          <a:spcPct val="0"/>
        </a:spcAft>
        <a:defRPr sz="3100">
          <a:solidFill>
            <a:schemeClr val="tx1"/>
          </a:solidFill>
          <a:latin typeface="Calibri" pitchFamily="34" charset="0"/>
        </a:defRPr>
      </a:lvl7pPr>
      <a:lvl8pPr marL="964372" algn="ctr" rtl="0" fontAlgn="base">
        <a:spcBef>
          <a:spcPct val="0"/>
        </a:spcBef>
        <a:spcAft>
          <a:spcPct val="0"/>
        </a:spcAft>
        <a:defRPr sz="3100">
          <a:solidFill>
            <a:schemeClr val="tx1"/>
          </a:solidFill>
          <a:latin typeface="Calibri" pitchFamily="34" charset="0"/>
        </a:defRPr>
      </a:lvl8pPr>
      <a:lvl9pPr marL="1285829" algn="ctr" rtl="0" fontAlgn="base">
        <a:spcBef>
          <a:spcPct val="0"/>
        </a:spcBef>
        <a:spcAft>
          <a:spcPct val="0"/>
        </a:spcAft>
        <a:defRPr sz="3100">
          <a:solidFill>
            <a:schemeClr val="tx1"/>
          </a:solidFill>
          <a:latin typeface="Calibri" pitchFamily="34" charset="0"/>
        </a:defRPr>
      </a:lvl9pPr>
    </p:titleStyle>
    <p:bodyStyle>
      <a:lvl1pPr marL="241093" indent="-24109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Arial" pitchFamily="34" charset="0"/>
          <a:ea typeface="MS PGothic" panose="020B0600070205080204" pitchFamily="34" charset="-128"/>
          <a:cs typeface="Arial" pitchFamily="34" charset="0"/>
        </a:defRPr>
      </a:lvl1pPr>
      <a:lvl2pPr marL="522368" indent="-200911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Arial" pitchFamily="34" charset="0"/>
          <a:ea typeface="Optima" charset="0"/>
          <a:cs typeface="Arial" pitchFamily="34" charset="0"/>
        </a:defRPr>
      </a:lvl2pPr>
      <a:lvl3pPr marL="803643" indent="-160729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Arial" pitchFamily="34" charset="0"/>
          <a:ea typeface="Optima" charset="0"/>
          <a:cs typeface="Arial" pitchFamily="34" charset="0"/>
        </a:defRPr>
      </a:lvl3pPr>
      <a:lvl4pPr marL="1125101" indent="-160729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400" kern="1200">
          <a:solidFill>
            <a:schemeClr val="tx1"/>
          </a:solidFill>
          <a:latin typeface="Arial" pitchFamily="34" charset="0"/>
          <a:ea typeface="Optima" charset="0"/>
          <a:cs typeface="Arial" pitchFamily="34" charset="0"/>
        </a:defRPr>
      </a:lvl4pPr>
      <a:lvl5pPr marL="1446558" indent="-160729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400" kern="1200">
          <a:solidFill>
            <a:schemeClr val="tx1"/>
          </a:solidFill>
          <a:latin typeface="Arial" pitchFamily="34" charset="0"/>
          <a:ea typeface="Optima" charset="0"/>
          <a:cs typeface="Arial" pitchFamily="34" charset="0"/>
        </a:defRPr>
      </a:lvl5pPr>
      <a:lvl6pPr marL="1768015" indent="-160729" algn="l" defTabSz="642915" rtl="0" eaLnBrk="1" latinLnBrk="0" hangingPunct="1">
        <a:spcBef>
          <a:spcPct val="20000"/>
        </a:spcBef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089473" indent="-160729" algn="l" defTabSz="642915" rtl="0" eaLnBrk="1" latinLnBrk="0" hangingPunct="1">
        <a:spcBef>
          <a:spcPct val="20000"/>
        </a:spcBef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410930" indent="-160729" algn="l" defTabSz="642915" rtl="0" eaLnBrk="1" latinLnBrk="0" hangingPunct="1">
        <a:spcBef>
          <a:spcPct val="20000"/>
        </a:spcBef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732387" indent="-160729" algn="l" defTabSz="642915" rtl="0" eaLnBrk="1" latinLnBrk="0" hangingPunct="1">
        <a:spcBef>
          <a:spcPct val="20000"/>
        </a:spcBef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42915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1pPr>
      <a:lvl2pPr marL="321457" algn="l" defTabSz="642915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642915" algn="l" defTabSz="642915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3pPr>
      <a:lvl4pPr marL="964372" algn="l" defTabSz="642915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285829" algn="l" defTabSz="642915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607287" algn="l" defTabSz="642915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928744" algn="l" defTabSz="642915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2250201" algn="l" defTabSz="642915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2571659" algn="l" defTabSz="642915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chart" Target="../charts/char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1"/>
          <p:cNvSpPr>
            <a:spLocks noChangeArrowheads="1"/>
          </p:cNvSpPr>
          <p:nvPr/>
        </p:nvSpPr>
        <p:spPr bwMode="auto">
          <a:xfrm>
            <a:off x="152400" y="228600"/>
            <a:ext cx="8839200" cy="6694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950" b="1" dirty="0"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t>Leveraging </a:t>
            </a:r>
            <a:r>
              <a:rPr lang="en-US" sz="1950" b="1" dirty="0" smtClean="0"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t>MRSEC Equipment Purchases</a:t>
            </a:r>
            <a:endParaRPr lang="en-US" sz="1950" b="1" dirty="0"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  <a:p>
            <a:pPr algn="ctr">
              <a:defRPr/>
            </a:pPr>
            <a:r>
              <a:rPr lang="en-US" dirty="0">
                <a:latin typeface="Arial" pitchFamily="-1" charset="0"/>
                <a:ea typeface="Arial" pitchFamily="-1" charset="0"/>
                <a:cs typeface="Arial" pitchFamily="-1" charset="0"/>
              </a:rPr>
              <a:t>Ian R. Harvey, Shared Facilities Director</a:t>
            </a:r>
            <a:endParaRPr lang="en-US" dirty="0">
              <a:latin typeface="Arial" pitchFamily="-1" charset="0"/>
              <a:ea typeface="Arial" pitchFamily="-1" charset="0"/>
              <a:cs typeface="Arial" pitchFamily="-1" charset="0"/>
            </a:endParaRPr>
          </a:p>
        </p:txBody>
      </p:sp>
      <p:sp>
        <p:nvSpPr>
          <p:cNvPr id="7" name="Rectangle 15"/>
          <p:cNvSpPr>
            <a:spLocks noChangeArrowheads="1"/>
          </p:cNvSpPr>
          <p:nvPr/>
        </p:nvSpPr>
        <p:spPr bwMode="auto">
          <a:xfrm>
            <a:off x="152400" y="4084518"/>
            <a:ext cx="8562257" cy="1477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pPr eaLnBrk="1" hangingPunct="1">
              <a:spcAft>
                <a:spcPts val="600"/>
              </a:spcAft>
            </a:pPr>
            <a:r>
              <a:rPr lang="en-US" altLang="en-US" sz="1600" b="1" dirty="0">
                <a:cs typeface="Arial" charset="0"/>
              </a:rPr>
              <a:t>New MRSEC/USTAR acquisitions</a:t>
            </a:r>
            <a:r>
              <a:rPr lang="en-US" altLang="en-US" sz="1600" dirty="0">
                <a:cs typeface="Arial" charset="0"/>
              </a:rPr>
              <a:t>:  </a:t>
            </a:r>
          </a:p>
          <a:p>
            <a:pPr marL="285750" indent="-285750" eaLnBrk="1" hangingPunct="1">
              <a:spcAft>
                <a:spcPts val="600"/>
              </a:spcAft>
              <a:buFont typeface="Arial"/>
              <a:buChar char="•"/>
            </a:pPr>
            <a:r>
              <a:rPr lang="en-US" altLang="en-US" sz="1600" dirty="0">
                <a:latin typeface="Calibri" pitchFamily="34" charset="0"/>
                <a:cs typeface="Arial" charset="0"/>
              </a:rPr>
              <a:t>UV Photoelectron Spectroscopy (UPS) added to the </a:t>
            </a:r>
            <a:r>
              <a:rPr lang="en-US" altLang="en-US" sz="1600" dirty="0" err="1">
                <a:latin typeface="Calibri" pitchFamily="34" charset="0"/>
                <a:cs typeface="Arial" charset="0"/>
              </a:rPr>
              <a:t>Kratos</a:t>
            </a:r>
            <a:r>
              <a:rPr lang="en-US" altLang="en-US" sz="1600" dirty="0">
                <a:latin typeface="Calibri" pitchFamily="34" charset="0"/>
                <a:cs typeface="Arial" charset="0"/>
              </a:rPr>
              <a:t> Axis </a:t>
            </a:r>
            <a:r>
              <a:rPr lang="en-US" altLang="en-US" sz="1600" dirty="0" smtClean="0">
                <a:latin typeface="Calibri" pitchFamily="34" charset="0"/>
                <a:cs typeface="Arial" charset="0"/>
              </a:rPr>
              <a:t>Ultra </a:t>
            </a:r>
            <a:r>
              <a:rPr lang="en-US" altLang="en-US" sz="1600" dirty="0">
                <a:latin typeface="Calibri" pitchFamily="34" charset="0"/>
                <a:cs typeface="Arial" charset="0"/>
              </a:rPr>
              <a:t>based on the research of MRSEC faculty  L. Whittaker-Brooks</a:t>
            </a:r>
          </a:p>
          <a:p>
            <a:pPr marL="285750" indent="-285750" eaLnBrk="1" hangingPunct="1">
              <a:spcAft>
                <a:spcPts val="600"/>
              </a:spcAft>
              <a:buFont typeface="Arial"/>
              <a:buChar char="•"/>
            </a:pPr>
            <a:r>
              <a:rPr lang="en-US" altLang="en-US" sz="1600" dirty="0" err="1" smtClean="0">
                <a:latin typeface="Calibri" pitchFamily="34" charset="0"/>
              </a:rPr>
              <a:t>Nanofab</a:t>
            </a:r>
            <a:r>
              <a:rPr lang="en-US" altLang="en-US" sz="1600" dirty="0" smtClean="0">
                <a:latin typeface="Calibri" pitchFamily="34" charset="0"/>
              </a:rPr>
              <a:t> </a:t>
            </a:r>
            <a:r>
              <a:rPr lang="en-US" altLang="en-US" sz="1600" dirty="0">
                <a:latin typeface="Calibri" pitchFamily="34" charset="0"/>
              </a:rPr>
              <a:t>received a $2.5M tool donation from SRI Int’l, including Hitachi S-4800 SEM transferred to MRSEC Faculty H.Y. Yoon</a:t>
            </a:r>
            <a:endParaRPr lang="en-US" altLang="en-US" sz="1600" dirty="0">
              <a:latin typeface="Calibri" pitchFamily="34" charset="0"/>
            </a:endParaRPr>
          </a:p>
        </p:txBody>
      </p:sp>
      <p:graphicFrame>
        <p:nvGraphicFramePr>
          <p:cNvPr id="9" name="Chart 8"/>
          <p:cNvGraphicFramePr/>
          <p:nvPr>
            <p:extLst>
              <p:ext uri="{D42A27DB-BD31-4B8C-83A1-F6EECF244321}">
                <p14:modId xmlns:p14="http://schemas.microsoft.com/office/powerpoint/2010/main" val="3192727561"/>
              </p:ext>
            </p:extLst>
          </p:nvPr>
        </p:nvGraphicFramePr>
        <p:xfrm>
          <a:off x="3945960" y="1070283"/>
          <a:ext cx="5045640" cy="24653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" name="Rectangle 15"/>
          <p:cNvSpPr>
            <a:spLocks noChangeArrowheads="1"/>
          </p:cNvSpPr>
          <p:nvPr/>
        </p:nvSpPr>
        <p:spPr bwMode="auto">
          <a:xfrm>
            <a:off x="152400" y="920440"/>
            <a:ext cx="3793560" cy="34317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pPr eaLnBrk="1" hangingPunct="1">
              <a:spcAft>
                <a:spcPts val="600"/>
              </a:spcAft>
            </a:pPr>
            <a:r>
              <a:rPr lang="en-US" altLang="en-US" sz="1700" b="1" dirty="0" smtClean="0">
                <a:cs typeface="Arial" charset="0"/>
              </a:rPr>
              <a:t>Leveraged upgrades to </a:t>
            </a:r>
            <a:r>
              <a:rPr lang="en-US" altLang="en-US" sz="1700" b="1" dirty="0" smtClean="0">
                <a:cs typeface="Arial" charset="0"/>
              </a:rPr>
              <a:t>Scanning Transmission Electron Microscope (S/TEM) and Focused Ion Beam System (FIB)</a:t>
            </a:r>
            <a:r>
              <a:rPr lang="en-US" altLang="en-US" sz="1700" dirty="0" smtClean="0">
                <a:cs typeface="Arial" charset="0"/>
              </a:rPr>
              <a:t>:</a:t>
            </a:r>
            <a:endParaRPr lang="en-US" altLang="en-US" sz="1700" dirty="0" smtClean="0">
              <a:cs typeface="Arial" charset="0"/>
            </a:endParaRPr>
          </a:p>
          <a:p>
            <a:pPr marL="285750" indent="-285750" eaLnBrk="1" hangingPunct="1">
              <a:spcAft>
                <a:spcPts val="600"/>
              </a:spcAft>
              <a:buFont typeface="Arial"/>
              <a:buChar char="•"/>
            </a:pPr>
            <a:r>
              <a:rPr lang="en-US" altLang="en-US" sz="1700" dirty="0" smtClean="0">
                <a:latin typeface="Calibri" pitchFamily="34" charset="0"/>
                <a:cs typeface="Arial" charset="0"/>
              </a:rPr>
              <a:t>Gas</a:t>
            </a:r>
            <a:r>
              <a:rPr lang="en-US" altLang="en-US" sz="1700" dirty="0" smtClean="0">
                <a:latin typeface="Calibri" pitchFamily="34" charset="0"/>
                <a:cs typeface="Arial" charset="0"/>
              </a:rPr>
              <a:t>-phase </a:t>
            </a:r>
            <a:r>
              <a:rPr lang="en-US" altLang="en-US" sz="1700" dirty="0" smtClean="0">
                <a:latin typeface="Calibri" pitchFamily="34" charset="0"/>
                <a:cs typeface="Arial" charset="0"/>
              </a:rPr>
              <a:t>Environmental TEM</a:t>
            </a:r>
            <a:endParaRPr lang="en-US" altLang="en-US" sz="1700" dirty="0">
              <a:latin typeface="Calibri" pitchFamily="34" charset="0"/>
              <a:cs typeface="Arial" charset="0"/>
            </a:endParaRPr>
          </a:p>
          <a:p>
            <a:pPr marL="285750" lvl="1" eaLnBrk="1" hangingPunct="1">
              <a:spcAft>
                <a:spcPts val="600"/>
              </a:spcAft>
              <a:buFont typeface="Arial"/>
              <a:buChar char="•"/>
            </a:pPr>
            <a:r>
              <a:rPr lang="en-US" altLang="en-US" sz="1700" dirty="0" smtClean="0">
                <a:latin typeface="Calibri" pitchFamily="34" charset="0"/>
                <a:cs typeface="Arial" charset="0"/>
              </a:rPr>
              <a:t>3D EDS </a:t>
            </a:r>
            <a:r>
              <a:rPr lang="en-US" altLang="en-US" sz="1700" dirty="0" smtClean="0">
                <a:latin typeface="Calibri" pitchFamily="34" charset="0"/>
                <a:cs typeface="Arial" charset="0"/>
              </a:rPr>
              <a:t>tomography (S/TEM)</a:t>
            </a:r>
          </a:p>
          <a:p>
            <a:pPr marL="285750" lvl="1" eaLnBrk="1" hangingPunct="1">
              <a:spcAft>
                <a:spcPts val="600"/>
              </a:spcAft>
              <a:buFont typeface="Arial"/>
              <a:buChar char="•"/>
            </a:pPr>
            <a:r>
              <a:rPr lang="en-US" altLang="en-US" sz="1700" dirty="0">
                <a:latin typeface="Calibri" pitchFamily="34" charset="0"/>
                <a:cs typeface="Arial" charset="0"/>
              </a:rPr>
              <a:t>Wet cell </a:t>
            </a:r>
            <a:r>
              <a:rPr lang="en-US" altLang="en-US" sz="1700" dirty="0" smtClean="0">
                <a:latin typeface="Calibri" pitchFamily="34" charset="0"/>
                <a:cs typeface="Arial" charset="0"/>
              </a:rPr>
              <a:t>Environmental TEM </a:t>
            </a:r>
            <a:r>
              <a:rPr lang="en-US" altLang="en-US" sz="1700" dirty="0">
                <a:latin typeface="Calibri" pitchFamily="34" charset="0"/>
                <a:cs typeface="Arial" charset="0"/>
              </a:rPr>
              <a:t>(electrochemistry)</a:t>
            </a:r>
          </a:p>
          <a:p>
            <a:pPr marL="285750" lvl="1" eaLnBrk="1" hangingPunct="1">
              <a:spcAft>
                <a:spcPts val="600"/>
              </a:spcAft>
              <a:buFont typeface="Arial"/>
              <a:buChar char="•"/>
            </a:pPr>
            <a:r>
              <a:rPr lang="en-US" altLang="en-US" sz="1700" dirty="0">
                <a:latin typeface="Calibri" pitchFamily="34" charset="0"/>
                <a:cs typeface="Arial" charset="0"/>
              </a:rPr>
              <a:t>EDS/EBSD on </a:t>
            </a:r>
            <a:r>
              <a:rPr lang="en-US" altLang="en-US" sz="1700" dirty="0" smtClean="0">
                <a:latin typeface="Calibri" pitchFamily="34" charset="0"/>
                <a:cs typeface="Arial" charset="0"/>
              </a:rPr>
              <a:t>dual beam FIB</a:t>
            </a:r>
            <a:endParaRPr lang="en-US" altLang="en-US" sz="1700" dirty="0">
              <a:latin typeface="Calibri" pitchFamily="34" charset="0"/>
              <a:cs typeface="Arial" charset="0"/>
            </a:endParaRPr>
          </a:p>
          <a:p>
            <a:pPr marL="285750" lvl="1" eaLnBrk="1" hangingPunct="1">
              <a:spcAft>
                <a:spcPts val="600"/>
              </a:spcAft>
              <a:buFont typeface="Arial"/>
              <a:buChar char="•"/>
            </a:pPr>
            <a:r>
              <a:rPr lang="en-US" altLang="en-US" sz="1700" dirty="0">
                <a:latin typeface="Calibri" pitchFamily="34" charset="0"/>
                <a:cs typeface="Arial" charset="0"/>
              </a:rPr>
              <a:t>S/TEM sample holder </a:t>
            </a:r>
            <a:r>
              <a:rPr lang="en-US" altLang="en-US" sz="1700" dirty="0" smtClean="0">
                <a:latin typeface="Calibri" pitchFamily="34" charset="0"/>
                <a:cs typeface="Arial" charset="0"/>
              </a:rPr>
              <a:t>plasma </a:t>
            </a:r>
            <a:r>
              <a:rPr lang="en-US" altLang="en-US" sz="1700" dirty="0">
                <a:latin typeface="Calibri" pitchFamily="34" charset="0"/>
                <a:cs typeface="Arial" charset="0"/>
              </a:rPr>
              <a:t>cleaner</a:t>
            </a:r>
          </a:p>
          <a:p>
            <a:pPr marL="285750" eaLnBrk="1" hangingPunct="1">
              <a:spcAft>
                <a:spcPts val="600"/>
              </a:spcAft>
              <a:buFont typeface="Arial"/>
              <a:buChar char="•"/>
            </a:pPr>
            <a:endParaRPr lang="en-US" altLang="en-US" sz="1700" dirty="0" smtClean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14882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91</TotalTime>
  <Words>133</Words>
  <Application>Microsoft Macintosh PowerPoint</Application>
  <PresentationFormat>On-screen Show (4:3)</PresentationFormat>
  <Paragraphs>14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1_Custom Design</vt:lpstr>
      <vt:lpstr>PowerPoint Presentation</vt:lpstr>
    </vt:vector>
  </TitlesOfParts>
  <Company>University of Utah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SLIDE</dc:title>
  <dc:creator>Aditi Risbud</dc:creator>
  <cp:lastModifiedBy>Ajay Nahata</cp:lastModifiedBy>
  <cp:revision>23</cp:revision>
  <dcterms:created xsi:type="dcterms:W3CDTF">2014-03-21T22:01:55Z</dcterms:created>
  <dcterms:modified xsi:type="dcterms:W3CDTF">2016-04-27T19:17:56Z</dcterms:modified>
</cp:coreProperties>
</file>