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184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6AD70-F2D0-6545-8492-AEB00812AE53}" type="datetimeFigureOut">
              <a:rPr lang="en-US" smtClean="0"/>
              <a:pPr/>
              <a:t>9/9/14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13C4F-ED51-5942-B4A1-1733BDDB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fld id="{10A8A82C-B9EF-4E00-8D43-F2E48E16D248}" type="slidenum">
              <a:rPr lang="en-US" sz="1200" smtClean="0"/>
              <a:pPr/>
              <a:t>1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38862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64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0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28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50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7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78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78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8070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214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429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6437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858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0728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2874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5020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7165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88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647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1600647"/>
            <a:ext cx="4060775" cy="4525119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3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5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291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163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38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21531" y="5911821"/>
            <a:ext cx="7929563" cy="482203"/>
          </a:xfrm>
          <a:prstGeom prst="rect">
            <a:avLst/>
          </a:prstGeom>
          <a:gradFill flip="none" rotWithShape="1">
            <a:gsLst>
              <a:gs pos="100000">
                <a:srgbClr val="FFFFFF">
                  <a:alpha val="22000"/>
                </a:srgbClr>
              </a:gs>
              <a:gs pos="0">
                <a:schemeClr val="tx1">
                  <a:lumMod val="75000"/>
                  <a:lumOff val="25000"/>
                  <a:alpha val="22000"/>
                </a:schemeClr>
              </a:gs>
            </a:gsLst>
            <a:lin ang="0" scaled="1"/>
            <a:tileRect/>
          </a:gradFill>
          <a:ln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291" tIns="32146" rIns="64291" bIns="32146" anchor="ctr"/>
          <a:lstStyle>
            <a:lvl1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1pPr>
            <a:lvl2pPr marL="37931725" indent="-37474525"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2pPr>
            <a:lvl3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3pPr>
            <a:lvl4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4pPr>
            <a:lvl5pPr eaLnBrk="0" hangingPunct="0"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Helvetica Neue Light" charset="0"/>
                <a:ea typeface="ヒラギノ角ゴ ProN W3" charset="-128"/>
                <a:sym typeface="Helvetica Neue Light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1031" name="Group 10"/>
          <p:cNvGrpSpPr>
            <a:grpSpLocks/>
          </p:cNvGrpSpPr>
          <p:nvPr userDrawn="1"/>
        </p:nvGrpSpPr>
        <p:grpSpPr bwMode="auto">
          <a:xfrm>
            <a:off x="354955" y="5640214"/>
            <a:ext cx="1055936" cy="1057051"/>
            <a:chOff x="4619298" y="4775300"/>
            <a:chExt cx="3276600" cy="3280006"/>
          </a:xfrm>
        </p:grpSpPr>
        <p:sp>
          <p:nvSpPr>
            <p:cNvPr id="10" name="Oval 9"/>
            <p:cNvSpPr/>
            <p:nvPr userDrawn="1"/>
          </p:nvSpPr>
          <p:spPr>
            <a:xfrm>
              <a:off x="5208116" y="5332935"/>
              <a:ext cx="2133600" cy="21335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000">
                <a:solidFill>
                  <a:srgbClr val="FFFFFF"/>
                </a:solidFill>
                <a:latin typeface="Calibri"/>
                <a:ea typeface="ヒラギノ角ゴ ProN W3" charset="-128"/>
                <a:sym typeface="Helvetica Neue Light" charset="0"/>
              </a:endParaRPr>
            </a:p>
          </p:txBody>
        </p:sp>
        <p:pic>
          <p:nvPicPr>
            <p:cNvPr id="9" name="Picture 8" descr="nsf3.tiff"/>
            <p:cNvPicPr>
              <a:picLocks noChangeAspect="1"/>
            </p:cNvPicPr>
            <p:nvPr userDrawn="1"/>
          </p:nvPicPr>
          <p:blipFill>
            <a:blip r:embed="rId1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19298" y="4775300"/>
              <a:ext cx="3276600" cy="3280006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rotWithShape="0">
                <a:srgbClr val="808080">
                  <a:alpha val="42999"/>
                </a:srgbClr>
              </a:outerShdw>
            </a:effectLst>
            <a:extLst/>
          </p:spPr>
        </p:pic>
      </p:grpSp>
      <p:pic>
        <p:nvPicPr>
          <p:cNvPr id="1032" name="Picture 10" descr="University of Utah logo.psd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9531" y="5572125"/>
            <a:ext cx="1178719" cy="117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1" descr="MRSEC logo with title.png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890" y="5893594"/>
            <a:ext cx="1553766" cy="47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3018234" y="5893594"/>
            <a:ext cx="4572000" cy="465029"/>
          </a:xfrm>
          <a:prstGeom prst="rect">
            <a:avLst/>
          </a:prstGeom>
          <a:effectLst/>
        </p:spPr>
        <p:txBody>
          <a:bodyPr lIns="64291" tIns="32146" rIns="64291" bIns="32146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Next-Generation Materials for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300">
                <a:solidFill>
                  <a:srgbClr val="59595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" charset="0"/>
                <a:ea typeface="ヒラギノ角ゴ ProN W3" charset="-128"/>
                <a:cs typeface="Times" charset="0"/>
                <a:sym typeface="Helvetica Neue Light" charset="0"/>
              </a:rPr>
              <a:t>Plasmonics &amp; Organic Spintronics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 bwMode="auto">
          <a:xfrm>
            <a:off x="1232297" y="6358623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Principal Investigators: </a:t>
            </a:r>
            <a:r>
              <a:rPr lang="en-US" altLang="en-US" sz="1450" dirty="0" smtClean="0">
                <a:latin typeface="Arial" charset="0"/>
                <a:ea typeface="MS PGothic" pitchFamily="34" charset="-128"/>
              </a:rPr>
              <a:t>Ajay Nahata, Michael Bartl</a:t>
            </a:r>
            <a:r>
              <a:rPr lang="en-US" altLang="en-US" sz="1450" baseline="0" dirty="0" smtClean="0">
                <a:latin typeface="Arial" charset="0"/>
                <a:ea typeface="MS PGothic" pitchFamily="34" charset="-128"/>
              </a:rPr>
              <a:t> &amp; Ashutosh Tiwari</a:t>
            </a:r>
            <a:endParaRPr lang="en-US" altLang="en-US" sz="1450" dirty="0">
              <a:latin typeface="Arial" charset="0"/>
              <a:ea typeface="MS PGothic" pitchFamily="34" charset="-128"/>
            </a:endParaRPr>
          </a:p>
          <a:p>
            <a:pPr algn="ctr"/>
            <a:r>
              <a:rPr lang="en-US" altLang="en-US" sz="1450" dirty="0">
                <a:latin typeface="Arial" charset="0"/>
                <a:ea typeface="MS PGothic" pitchFamily="34" charset="-128"/>
              </a:rPr>
              <a:t>NSF DMR 11-21252; www.mrsec.utah.edu</a:t>
            </a:r>
          </a:p>
          <a:p>
            <a:pPr algn="ctr"/>
            <a:endParaRPr lang="en-US" altLang="en-US" sz="1450" dirty="0">
              <a:latin typeface="Arial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780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1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3100">
          <a:solidFill>
            <a:schemeClr val="tx1"/>
          </a:solidFill>
          <a:latin typeface="Calibri" pitchFamily="34" charset="0"/>
        </a:defRPr>
      </a:lvl9pPr>
    </p:titleStyle>
    <p:bodyStyle>
      <a:lvl1pPr marL="241093" indent="-24109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MS PGothic" panose="020B0600070205080204" pitchFamily="34" charset="-128"/>
          <a:cs typeface="Arial" pitchFamily="34" charset="0"/>
        </a:defRPr>
      </a:lvl1pPr>
      <a:lvl2pPr marL="522368" indent="-20091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2pPr>
      <a:lvl3pPr marL="803643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3pPr>
      <a:lvl4pPr marL="1125101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4pPr>
      <a:lvl5pPr marL="1446558" indent="-16072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Optima" charset="0"/>
          <a:cs typeface="Arial" pitchFamily="34" charset="0"/>
        </a:defRPr>
      </a:lvl5pPr>
      <a:lvl6pPr marL="1768015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9473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10930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2387" indent="-160729" algn="l" defTabSz="642915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327813" y="1230063"/>
            <a:ext cx="4353289" cy="503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Discovery</a:t>
            </a:r>
            <a:r>
              <a:rPr lang="en-U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agnetic properties of cobalt films can be optimized through </a:t>
            </a:r>
            <a:r>
              <a:rPr lang="en-US" alt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nanoscale</a:t>
            </a:r>
            <a:r>
              <a:rPr lang="en-U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structuring and thermal annealing. 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Approach &amp; Results</a:t>
            </a:r>
            <a:r>
              <a:rPr lang="en-U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 Periodically organized cobalt structures were fabricated by self-assembly and electrochemical deposition. Magnetic properties of these structures were revealed by magneto-optical Kerr effect studies and a magnetic pinning-site model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Significance</a:t>
            </a:r>
            <a:r>
              <a:rPr lang="en-U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 This nanoscale fabrication approach </a:t>
            </a:r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 the first step towards 3D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magnonic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crystals, a new type of magnetic metamaterial with potential to control spin-wave propagation and spin density of states.</a:t>
            </a:r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94842" y="5348244"/>
            <a:ext cx="4595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Journal of Applied Physics</a:t>
            </a:r>
            <a:r>
              <a:rPr lang="en-US" b="1" dirty="0">
                <a:solidFill>
                  <a:srgbClr val="0000FF"/>
                </a:solidFill>
              </a:rPr>
              <a:t> 116, 013906 (2014</a:t>
            </a:r>
            <a:r>
              <a:rPr lang="en-US" b="1" dirty="0" smtClean="0">
                <a:solidFill>
                  <a:srgbClr val="0000FF"/>
                </a:solidFill>
              </a:rPr>
              <a:t>)</a:t>
            </a:r>
            <a:endParaRPr lang="en-US" altLang="en-US" b="1" dirty="0">
              <a:solidFill>
                <a:srgbClr val="0000FF"/>
              </a:solidFill>
              <a:latin typeface="Calibr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08763" y="1369125"/>
            <a:ext cx="4222924" cy="3850358"/>
            <a:chOff x="4754274" y="1163193"/>
            <a:chExt cx="4222924" cy="3850358"/>
          </a:xfrm>
        </p:grpSpPr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7527315" y="1386656"/>
              <a:ext cx="138250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Scanning electron micrograph of a ferromagnetic, ordered cobalt nanostructure.</a:t>
              </a:r>
              <a:endPara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6" name="Picture 2" descr="image of FIG. 4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4274" y="3035114"/>
              <a:ext cx="2773041" cy="19784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of FIG. 1.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38169" r="56712"/>
            <a:stretch/>
          </p:blipFill>
          <p:spPr bwMode="auto">
            <a:xfrm>
              <a:off x="4826613" y="1163193"/>
              <a:ext cx="2539945" cy="1767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7550073" y="3035114"/>
              <a:ext cx="1427125" cy="17543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Magnetic hysteresis of nanostructured cobalt without heat treatment (</a:t>
              </a:r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), </a:t>
              </a:r>
              <a:r>
                <a:rPr lang="en-US" sz="1200" i="1" dirty="0">
                  <a:latin typeface="Arial" panose="020B0604020202020204" pitchFamily="34" charset="0"/>
                  <a:cs typeface="Arial" panose="020B0604020202020204" pitchFamily="34" charset="0"/>
                </a:rPr>
                <a:t>annealed at 350 ºC (b), 440 ºC (c), and 500  ºC (d). </a:t>
              </a:r>
              <a:endPara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52400" y="140064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Magnetic properties of periodically organized cobalt </a:t>
            </a:r>
            <a:r>
              <a:rPr lang="en-US" sz="2000" b="1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frameworks</a:t>
            </a:r>
          </a:p>
          <a:p>
            <a:pPr algn="ctr">
              <a:defRPr/>
            </a:pPr>
            <a:endParaRPr lang="en-US" sz="200" b="1" dirty="0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algn="ctr">
              <a:defRPr/>
            </a:pPr>
            <a:endParaRPr lang="en-US" sz="200" b="1" dirty="0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algn="ctr">
              <a:defRPr/>
            </a:pP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Golda Hukic-Markosian, </a:t>
            </a:r>
            <a:r>
              <a:rPr lang="en-US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Yaxin</a:t>
            </a: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Zhai</a:t>
            </a: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, Danielle E. </a:t>
            </a:r>
            <a:r>
              <a:rPr lang="en-US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Montanari</a:t>
            </a: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, Steven </a:t>
            </a:r>
            <a:r>
              <a:rPr lang="en-US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Ott</a:t>
            </a: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,</a:t>
            </a:r>
          </a:p>
          <a:p>
            <a:pPr algn="ctr">
              <a:defRPr/>
            </a:pP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Adriane Braun, Dali Sun, </a:t>
            </a:r>
            <a:r>
              <a:rPr lang="en-US" dirty="0" err="1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Zeev</a:t>
            </a:r>
            <a:r>
              <a:rPr lang="en-US" dirty="0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t> V. Vardeny, and Michael H. Bartl</a:t>
            </a:r>
            <a:endParaRPr lang="en-US" dirty="0">
              <a:latin typeface="Arial" pitchFamily="-1" charset="0"/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314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163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1_Custom Design</vt:lpstr>
      <vt:lpstr>PowerPoint Presentation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Aditi Risbud</dc:creator>
  <cp:lastModifiedBy>Michael Bartl</cp:lastModifiedBy>
  <cp:revision>50</cp:revision>
  <dcterms:created xsi:type="dcterms:W3CDTF">2014-09-09T04:44:08Z</dcterms:created>
  <dcterms:modified xsi:type="dcterms:W3CDTF">2014-09-09T15:01:35Z</dcterms:modified>
</cp:coreProperties>
</file>