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12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6AD70-F2D0-6545-8492-AEB00812AE5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13C4F-ED51-5942-B4A1-1733BDDB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5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fld id="{10A8A82C-B9EF-4E00-8D43-F2E48E16D248}" type="slidenum">
              <a:rPr lang="en-US" sz="1200" smtClean="0"/>
              <a:pPr/>
              <a:t>1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38052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50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7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82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07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14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429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643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858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072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287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5020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716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88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7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3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5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91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163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738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21531" y="5911821"/>
            <a:ext cx="7929563" cy="482203"/>
          </a:xfrm>
          <a:prstGeom prst="rect">
            <a:avLst/>
          </a:prstGeom>
          <a:gradFill flip="none" rotWithShape="1">
            <a:gsLst>
              <a:gs pos="100000">
                <a:srgbClr val="FFFFFF">
                  <a:alpha val="22000"/>
                </a:srgbClr>
              </a:gs>
              <a:gs pos="0">
                <a:schemeClr val="tx1">
                  <a:lumMod val="75000"/>
                  <a:lumOff val="25000"/>
                  <a:alpha val="22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>
            <a:lvl1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031" name="Group 10"/>
          <p:cNvGrpSpPr>
            <a:grpSpLocks/>
          </p:cNvGrpSpPr>
          <p:nvPr userDrawn="1"/>
        </p:nvGrpSpPr>
        <p:grpSpPr bwMode="auto">
          <a:xfrm>
            <a:off x="354955" y="5640214"/>
            <a:ext cx="1055936" cy="1057051"/>
            <a:chOff x="4619298" y="4775300"/>
            <a:chExt cx="3276600" cy="3280006"/>
          </a:xfrm>
        </p:grpSpPr>
        <p:sp>
          <p:nvSpPr>
            <p:cNvPr id="10" name="Oval 9"/>
            <p:cNvSpPr/>
            <p:nvPr userDrawn="1"/>
          </p:nvSpPr>
          <p:spPr>
            <a:xfrm>
              <a:off x="5208116" y="5332935"/>
              <a:ext cx="2133600" cy="21335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000" dirty="0">
                <a:solidFill>
                  <a:srgbClr val="FFFFFF"/>
                </a:solidFill>
                <a:latin typeface="Calibri"/>
                <a:ea typeface="ヒラギノ角ゴ ProN W3" charset="-128"/>
                <a:sym typeface="Helvetica Neue Light" charset="0"/>
              </a:endParaRPr>
            </a:p>
          </p:txBody>
        </p:sp>
        <p:pic>
          <p:nvPicPr>
            <p:cNvPr id="9" name="Picture 8" descr="nsf3.tiff"/>
            <p:cNvPicPr>
              <a:picLocks noChangeAspect="1"/>
            </p:cNvPicPr>
            <p:nvPr userDrawn="1"/>
          </p:nvPicPr>
          <p:blipFill>
            <a:blip r:embed="rId1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19298" y="4775300"/>
              <a:ext cx="3276600" cy="328000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rotWithShape="0">
                <a:srgbClr val="808080">
                  <a:alpha val="42999"/>
                </a:srgbClr>
              </a:outerShdw>
            </a:effectLst>
            <a:extLst/>
          </p:spPr>
        </p:pic>
      </p:grpSp>
      <p:pic>
        <p:nvPicPr>
          <p:cNvPr id="1032" name="Picture 10" descr="University of Utah logo.psd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531" y="5572125"/>
            <a:ext cx="1178719" cy="117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1" descr="MRSEC logo with title.png"/>
          <p:cNvPicPr>
            <a:picLocks noChangeAspect="1"/>
          </p:cNvPicPr>
          <p:nvPr userDrawn="1"/>
        </p:nvPicPr>
        <p:blipFill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90" y="5893594"/>
            <a:ext cx="1553766" cy="47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3018234" y="5893594"/>
            <a:ext cx="4572000" cy="465029"/>
          </a:xfrm>
          <a:prstGeom prst="rect">
            <a:avLst/>
          </a:prstGeom>
          <a:effectLst/>
        </p:spPr>
        <p:txBody>
          <a:bodyPr lIns="64291" tIns="32146" rIns="64291" bIns="32146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Next-Generation Materials for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 dirty="0" err="1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Plasmonics</a:t>
            </a:r>
            <a:r>
              <a:rPr lang="en-US" sz="1300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 &amp; Organic </a:t>
            </a:r>
            <a:r>
              <a:rPr lang="en-US" sz="1300" dirty="0" err="1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Spintronics</a:t>
            </a:r>
            <a:endParaRPr lang="en-US" sz="1300" dirty="0">
              <a:solidFill>
                <a:srgbClr val="5959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charset="0"/>
              <a:ea typeface="ヒラギノ角ゴ ProN W3" charset="-128"/>
              <a:cs typeface="Times" charset="0"/>
              <a:sym typeface="Helvetica Neue Light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 bwMode="auto">
          <a:xfrm>
            <a:off x="1232297" y="6358623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Principal Investigators: </a:t>
            </a:r>
            <a:r>
              <a:rPr lang="en-US" altLang="en-US" sz="1450" dirty="0" smtClean="0">
                <a:latin typeface="Arial" charset="0"/>
                <a:ea typeface="MS PGothic" pitchFamily="34" charset="-128"/>
              </a:rPr>
              <a:t>Ajay Nahata, Michael Bartl</a:t>
            </a:r>
            <a:r>
              <a:rPr lang="en-US" altLang="en-US" sz="1450" baseline="0" dirty="0" smtClean="0">
                <a:latin typeface="Arial" charset="0"/>
                <a:ea typeface="MS PGothic" pitchFamily="34" charset="-128"/>
              </a:rPr>
              <a:t> &amp; Ashutosh Tiwari</a:t>
            </a:r>
            <a:endParaRPr lang="en-US" altLang="en-US" sz="1450" dirty="0">
              <a:latin typeface="Arial" charset="0"/>
              <a:ea typeface="MS PGothic" pitchFamily="34" charset="-128"/>
            </a:endParaRPr>
          </a:p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NSF DMR 11-21252; www.mrsec.utah.edu</a:t>
            </a:r>
          </a:p>
          <a:p>
            <a:pPr algn="ctr"/>
            <a:endParaRPr lang="en-US" altLang="en-US" sz="1450" dirty="0">
              <a:latin typeface="Arial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80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1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9pPr>
    </p:titleStyle>
    <p:bodyStyle>
      <a:lvl1pPr marL="241093" indent="-24109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marL="522368" indent="-20091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2pPr>
      <a:lvl3pPr marL="803643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3pPr>
      <a:lvl4pPr marL="1125101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4pPr>
      <a:lvl5pPr marL="1446558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5pPr>
      <a:lvl6pPr marL="1768015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947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0930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2387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152400" y="118863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2014 Research Experience for Undergraduates </a:t>
            </a:r>
          </a:p>
          <a:p>
            <a:pPr algn="ctr">
              <a:defRPr/>
            </a:pPr>
            <a:r>
              <a:rPr lang="en-US" sz="2400" b="1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Summer Program</a:t>
            </a:r>
            <a:endParaRPr lang="en-US" sz="2400" b="1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3953824" y="3789836"/>
            <a:ext cx="5000393" cy="184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600" dirty="0" smtClean="0">
                <a:latin typeface="Arial"/>
                <a:cs typeface="Arial"/>
              </a:rPr>
              <a:t> Feedback from 2014 REU students: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600" i="1" dirty="0">
              <a:latin typeface="Arial"/>
              <a:cs typeface="Arial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600" i="1" dirty="0" smtClean="0">
                <a:latin typeface="Arial"/>
                <a:cs typeface="Arial"/>
              </a:rPr>
              <a:t>“I really appreciated that the research I was participating in was on the frontier of science.”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400" i="1" dirty="0" smtClean="0">
              <a:latin typeface="Arial"/>
              <a:cs typeface="Arial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600" i="1" dirty="0" smtClean="0">
                <a:latin typeface="Arial"/>
                <a:cs typeface="Arial"/>
              </a:rPr>
              <a:t>“I found every aspect of the research experience of great value to my future, not only as a student, but a member of the scientific community.”</a:t>
            </a: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121744"/>
            <a:ext cx="3601230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600" b="1" dirty="0" smtClean="0">
                <a:cs typeface="Arial" charset="0"/>
              </a:rPr>
              <a:t>Approach</a:t>
            </a:r>
            <a:r>
              <a:rPr lang="en-US" altLang="en-US" sz="1600" dirty="0">
                <a:cs typeface="Arial" charset="0"/>
              </a:rPr>
              <a:t>:</a:t>
            </a:r>
            <a:r>
              <a:rPr lang="en-US" altLang="en-US" sz="1600" dirty="0" smtClean="0">
                <a:cs typeface="Arial" charset="0"/>
              </a:rPr>
              <a:t> Recruited nine highly-talented students (four female, two from underrepresented minorities) to work on Utah MRSEC research in engineering, physics and </a:t>
            </a:r>
            <a:r>
              <a:rPr lang="en-US" altLang="en-US" sz="1600" dirty="0">
                <a:cs typeface="Arial" charset="0"/>
              </a:rPr>
              <a:t>chemistry. </a:t>
            </a:r>
            <a:r>
              <a:rPr lang="en-US" altLang="en-US" sz="1600" dirty="0" smtClean="0">
                <a:cs typeface="Arial" charset="0"/>
              </a:rPr>
              <a:t>REU students attended professional development and academic seminars, and led </a:t>
            </a:r>
            <a:r>
              <a:rPr lang="en-US" altLang="en-US" sz="1600" dirty="0">
                <a:cs typeface="Arial" charset="0"/>
              </a:rPr>
              <a:t>outreach activities at </a:t>
            </a:r>
            <a:r>
              <a:rPr lang="en-US" altLang="en-US" sz="1600" dirty="0" smtClean="0">
                <a:cs typeface="Arial" charset="0"/>
              </a:rPr>
              <a:t>a </a:t>
            </a:r>
            <a:r>
              <a:rPr lang="en-US" altLang="en-US" sz="1600" dirty="0">
                <a:cs typeface="Arial" charset="0"/>
              </a:rPr>
              <a:t>local children’s </a:t>
            </a:r>
            <a:r>
              <a:rPr lang="en-US" altLang="en-US" sz="1600" dirty="0" smtClean="0">
                <a:cs typeface="Arial" charset="0"/>
              </a:rPr>
              <a:t>museum.</a:t>
            </a:r>
            <a:br>
              <a:rPr lang="en-US" altLang="en-US" sz="1600" dirty="0" smtClean="0">
                <a:cs typeface="Arial" charset="0"/>
              </a:rPr>
            </a:br>
            <a:endParaRPr lang="en-US" altLang="en-US" sz="1600" b="1" dirty="0" smtClean="0">
              <a:cs typeface="Arial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1600" b="1" dirty="0" smtClean="0">
                <a:cs typeface="Arial" charset="0"/>
              </a:rPr>
              <a:t>Impact</a:t>
            </a:r>
            <a:r>
              <a:rPr lang="en-US" altLang="en-US" sz="1600" dirty="0" smtClean="0">
                <a:cs typeface="Arial" charset="0"/>
              </a:rPr>
              <a:t>: Three of the 2014 REU cohort intend to apply to graduate school at the University of Utah, and four will submit abstracts on their research </a:t>
            </a:r>
            <a:r>
              <a:rPr lang="en-US" altLang="en-US" sz="1600" dirty="0">
                <a:cs typeface="Arial" charset="0"/>
              </a:rPr>
              <a:t>to </a:t>
            </a:r>
            <a:r>
              <a:rPr lang="en-US" altLang="en-US" sz="1600" dirty="0" smtClean="0">
                <a:cs typeface="Arial" charset="0"/>
              </a:rPr>
              <a:t>the National Conference for Undergraduate Research (NCUR). Utah MRSEC will fund those chosen to present at NCUR.</a:t>
            </a:r>
          </a:p>
          <a:p>
            <a:pPr eaLnBrk="1" hangingPunct="1">
              <a:spcAft>
                <a:spcPts val="600"/>
              </a:spcAft>
            </a:pPr>
            <a:endParaRPr lang="en-US" altLang="en-US" sz="1700" dirty="0" smtClean="0">
              <a:cs typeface="Arial" charset="0"/>
            </a:endParaRPr>
          </a:p>
          <a:p>
            <a:pPr eaLnBrk="1" hangingPunct="1">
              <a:spcAft>
                <a:spcPts val="600"/>
              </a:spcAft>
            </a:pPr>
            <a:endParaRPr lang="en-US" altLang="en-US" dirty="0"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6192" y="1231976"/>
            <a:ext cx="2788784" cy="25129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69048" y="1256349"/>
            <a:ext cx="2697777" cy="248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110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ＭＳ Ｐゴシック</vt:lpstr>
      <vt:lpstr>Arial</vt:lpstr>
      <vt:lpstr>Calibri</vt:lpstr>
      <vt:lpstr>Helvetica Neue Light</vt:lpstr>
      <vt:lpstr>Optima</vt:lpstr>
      <vt:lpstr>Times</vt:lpstr>
      <vt:lpstr>ヒラギノ角ゴ ProN W3</vt:lpstr>
      <vt:lpstr>1_Custom Design</vt:lpstr>
      <vt:lpstr>PowerPoint Presentation</vt:lpstr>
    </vt:vector>
  </TitlesOfParts>
  <Company>University of Utah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Aditi Risbud</dc:creator>
  <cp:lastModifiedBy>Chelsey Short</cp:lastModifiedBy>
  <cp:revision>47</cp:revision>
  <dcterms:created xsi:type="dcterms:W3CDTF">2014-04-30T05:14:45Z</dcterms:created>
  <dcterms:modified xsi:type="dcterms:W3CDTF">2014-08-13T21:03:44Z</dcterms:modified>
</cp:coreProperties>
</file>