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1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6AD70-F2D0-6545-8492-AEB00812AE53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13C4F-ED51-5942-B4A1-1733BDDB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5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fld id="{10A8A82C-B9EF-4E00-8D43-F2E48E16D248}" type="slidenum">
              <a:rPr lang="en-US" sz="1200" smtClean="0"/>
              <a:pPr/>
              <a:t>1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38052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50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7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782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807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214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429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6437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858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072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2874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5020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7165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488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7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9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3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5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91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163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 rtlCol="0">
            <a:normAutofit/>
          </a:bodyPr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738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1" tIns="32146" rIns="64291" bIns="32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1" tIns="32146" rIns="64291" bIns="32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21531" y="5911821"/>
            <a:ext cx="7929563" cy="482203"/>
          </a:xfrm>
          <a:prstGeom prst="rect">
            <a:avLst/>
          </a:prstGeom>
          <a:gradFill flip="none" rotWithShape="1">
            <a:gsLst>
              <a:gs pos="100000">
                <a:srgbClr val="FFFFFF">
                  <a:alpha val="22000"/>
                </a:srgbClr>
              </a:gs>
              <a:gs pos="0">
                <a:schemeClr val="tx1">
                  <a:lumMod val="75000"/>
                  <a:lumOff val="25000"/>
                  <a:alpha val="22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291" tIns="32146" rIns="64291" bIns="32146" anchor="ctr"/>
          <a:lstStyle>
            <a:lvl1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1031" name="Group 10"/>
          <p:cNvGrpSpPr>
            <a:grpSpLocks/>
          </p:cNvGrpSpPr>
          <p:nvPr userDrawn="1"/>
        </p:nvGrpSpPr>
        <p:grpSpPr bwMode="auto">
          <a:xfrm>
            <a:off x="354955" y="5640214"/>
            <a:ext cx="1055936" cy="1057051"/>
            <a:chOff x="4619298" y="4775300"/>
            <a:chExt cx="3276600" cy="3280006"/>
          </a:xfrm>
        </p:grpSpPr>
        <p:sp>
          <p:nvSpPr>
            <p:cNvPr id="10" name="Oval 9"/>
            <p:cNvSpPr/>
            <p:nvPr userDrawn="1"/>
          </p:nvSpPr>
          <p:spPr>
            <a:xfrm>
              <a:off x="5208116" y="5332935"/>
              <a:ext cx="2133600" cy="21335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000">
                <a:solidFill>
                  <a:srgbClr val="FFFFFF"/>
                </a:solidFill>
                <a:latin typeface="Calibri"/>
                <a:ea typeface="ヒラギノ角ゴ ProN W3" charset="-128"/>
                <a:sym typeface="Helvetica Neue Light" charset="0"/>
              </a:endParaRPr>
            </a:p>
          </p:txBody>
        </p:sp>
        <p:pic>
          <p:nvPicPr>
            <p:cNvPr id="9" name="Picture 8" descr="nsf3.tiff"/>
            <p:cNvPicPr>
              <a:picLocks noChangeAspect="1"/>
            </p:cNvPicPr>
            <p:nvPr userDrawn="1"/>
          </p:nvPicPr>
          <p:blipFill>
            <a:blip r:embed="rId1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19298" y="4775300"/>
              <a:ext cx="3276600" cy="328000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rotWithShape="0">
                <a:srgbClr val="808080">
                  <a:alpha val="42999"/>
                </a:srgbClr>
              </a:outerShdw>
            </a:effectLst>
            <a:extLst/>
          </p:spPr>
        </p:pic>
      </p:grpSp>
      <p:pic>
        <p:nvPicPr>
          <p:cNvPr id="1032" name="Picture 10" descr="University of Utah logo.psd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531" y="5572125"/>
            <a:ext cx="1178719" cy="117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1" descr="MRSEC logo with title.png"/>
          <p:cNvPicPr>
            <a:picLocks noChangeAspect="1"/>
          </p:cNvPicPr>
          <p:nvPr userDrawn="1"/>
        </p:nvPicPr>
        <p:blipFill>
          <a:blip r:embed="rId1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890" y="5893594"/>
            <a:ext cx="1553766" cy="474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3018234" y="5893594"/>
            <a:ext cx="4572000" cy="465029"/>
          </a:xfrm>
          <a:prstGeom prst="rect">
            <a:avLst/>
          </a:prstGeom>
          <a:effectLst/>
        </p:spPr>
        <p:txBody>
          <a:bodyPr lIns="64291" tIns="32146" rIns="64291" bIns="32146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Next-Generation Materials for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Plasmonics &amp; Organic Spintronics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 bwMode="auto">
          <a:xfrm>
            <a:off x="1232297" y="6358623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450" dirty="0">
                <a:latin typeface="Arial" charset="0"/>
                <a:ea typeface="MS PGothic" pitchFamily="34" charset="-128"/>
              </a:rPr>
              <a:t>Principal Investigators: </a:t>
            </a:r>
            <a:r>
              <a:rPr lang="en-US" altLang="en-US" sz="1450" dirty="0" smtClean="0">
                <a:latin typeface="Arial" charset="0"/>
                <a:ea typeface="MS PGothic" pitchFamily="34" charset="-128"/>
              </a:rPr>
              <a:t>Ajay Nahata, Michael Bartl</a:t>
            </a:r>
            <a:r>
              <a:rPr lang="en-US" altLang="en-US" sz="1450" baseline="0" dirty="0" smtClean="0">
                <a:latin typeface="Arial" charset="0"/>
                <a:ea typeface="MS PGothic" pitchFamily="34" charset="-128"/>
              </a:rPr>
              <a:t> &amp; Ashutosh Tiwari</a:t>
            </a:r>
            <a:endParaRPr lang="en-US" altLang="en-US" sz="1450" dirty="0">
              <a:latin typeface="Arial" charset="0"/>
              <a:ea typeface="MS PGothic" pitchFamily="34" charset="-128"/>
            </a:endParaRPr>
          </a:p>
          <a:p>
            <a:pPr algn="ctr"/>
            <a:r>
              <a:rPr lang="en-US" altLang="en-US" sz="1450" dirty="0">
                <a:latin typeface="Arial" charset="0"/>
                <a:ea typeface="MS PGothic" pitchFamily="34" charset="-128"/>
              </a:rPr>
              <a:t>NSF DMR 11-21252; www.mrsec.utah.edu</a:t>
            </a:r>
          </a:p>
          <a:p>
            <a:pPr algn="ctr"/>
            <a:endParaRPr lang="en-US" altLang="en-US" sz="1450" dirty="0">
              <a:latin typeface="Arial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780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1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5pPr>
      <a:lvl6pPr marL="321457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9pPr>
    </p:titleStyle>
    <p:bodyStyle>
      <a:lvl1pPr marL="241093" indent="-24109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marL="522368" indent="-20091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2pPr>
      <a:lvl3pPr marL="803643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3pPr>
      <a:lvl4pPr marL="1125101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4pPr>
      <a:lvl5pPr marL="1446558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5pPr>
      <a:lvl6pPr marL="1768015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9473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10930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2387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>
            <a:grpSpLocks noChangeAspect="1"/>
          </p:cNvGrpSpPr>
          <p:nvPr/>
        </p:nvGrpSpPr>
        <p:grpSpPr>
          <a:xfrm>
            <a:off x="3925141" y="2214122"/>
            <a:ext cx="5066459" cy="2027944"/>
            <a:chOff x="4538128" y="1831294"/>
            <a:chExt cx="4605872" cy="184358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8128" y="1831294"/>
              <a:ext cx="4605872" cy="1843585"/>
              <a:chOff x="4538128" y="1562555"/>
              <a:chExt cx="4605872" cy="184358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 b="-1551"/>
              <a:stretch>
                <a:fillRect/>
              </a:stretch>
            </p:blipFill>
            <p:spPr bwMode="auto">
              <a:xfrm>
                <a:off x="4538128" y="1562555"/>
                <a:ext cx="4605872" cy="1813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Rectangle 12"/>
              <p:cNvSpPr/>
              <p:nvPr/>
            </p:nvSpPr>
            <p:spPr>
              <a:xfrm>
                <a:off x="4553368" y="3208020"/>
                <a:ext cx="1243753" cy="198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7046805" y="3192780"/>
                <a:ext cx="689192" cy="1981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4553368" y="1879380"/>
              <a:ext cx="209132" cy="1475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342288" y="1899810"/>
              <a:ext cx="209132" cy="1475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152400" y="118863"/>
            <a:ext cx="8839200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950" b="1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Manipulation of the </a:t>
            </a:r>
            <a:r>
              <a:rPr lang="en-US" sz="1950" b="1" dirty="0" err="1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Hanle</a:t>
            </a:r>
            <a:r>
              <a:rPr lang="en-US" sz="1950" b="1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curve contour for spin-transport structures in the presence of an ac drive</a:t>
            </a:r>
            <a:br>
              <a:rPr lang="en-US" sz="1950" b="1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US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R. C. Roundy, M. C. </a:t>
            </a:r>
            <a:r>
              <a:rPr lang="en-US" dirty="0" err="1" smtClean="0">
                <a:latin typeface="Arial" pitchFamily="-1" charset="0"/>
                <a:ea typeface="Arial" pitchFamily="-1" charset="0"/>
                <a:cs typeface="Arial" pitchFamily="-1" charset="0"/>
              </a:rPr>
              <a:t>Prestgard</a:t>
            </a:r>
            <a:r>
              <a:rPr lang="en-US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, A. </a:t>
            </a:r>
            <a:r>
              <a:rPr lang="en-US" dirty="0" err="1" smtClean="0">
                <a:latin typeface="Arial" pitchFamily="-1" charset="0"/>
                <a:ea typeface="Arial" pitchFamily="-1" charset="0"/>
                <a:cs typeface="Arial" pitchFamily="-1" charset="0"/>
              </a:rPr>
              <a:t>Tiwari</a:t>
            </a:r>
            <a:r>
              <a:rPr lang="en-US" dirty="0" smtClean="0">
                <a:latin typeface="Arial" pitchFamily="-1" charset="0"/>
                <a:ea typeface="Arial" pitchFamily="-1" charset="0"/>
                <a:cs typeface="Arial" pitchFamily="-1" charset="0"/>
              </a:rPr>
              <a:t>, and M. E. </a:t>
            </a:r>
            <a:r>
              <a:rPr lang="en-US" dirty="0" err="1" smtClean="0">
                <a:latin typeface="Arial" pitchFamily="-1" charset="0"/>
                <a:ea typeface="Arial" pitchFamily="-1" charset="0"/>
                <a:cs typeface="Arial" pitchFamily="-1" charset="0"/>
              </a:rPr>
              <a:t>Raikh</a:t>
            </a:r>
            <a:endParaRPr lang="en-US" dirty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4335781" y="4226560"/>
            <a:ext cx="4246563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 hangingPunct="1"/>
            <a:r>
              <a:rPr lang="en-US" altLang="en-US" sz="1400" b="1" dirty="0" smtClean="0">
                <a:latin typeface="Calibri" pitchFamily="34" charset="0"/>
              </a:rPr>
              <a:t>Top</a:t>
            </a:r>
            <a:r>
              <a:rPr lang="en-US" altLang="en-US" sz="1400" dirty="0" smtClean="0">
                <a:latin typeface="Calibri" pitchFamily="34" charset="0"/>
              </a:rPr>
              <a:t>: Schematic diagram of a spin-transport device under an ac drive. </a:t>
            </a:r>
            <a:r>
              <a:rPr lang="en-US" altLang="en-US" sz="1400" b="1" dirty="0" smtClean="0">
                <a:latin typeface="Calibri" pitchFamily="34" charset="0"/>
              </a:rPr>
              <a:t>Bottom</a:t>
            </a:r>
            <a:r>
              <a:rPr lang="en-US" altLang="en-US" sz="1400" dirty="0" smtClean="0">
                <a:latin typeface="Calibri" pitchFamily="34" charset="0"/>
              </a:rPr>
              <a:t>: Evolution of the </a:t>
            </a:r>
            <a:r>
              <a:rPr lang="en-US" altLang="en-US" sz="1400" dirty="0" err="1" smtClean="0">
                <a:latin typeface="Calibri" pitchFamily="34" charset="0"/>
              </a:rPr>
              <a:t>Hanle</a:t>
            </a:r>
            <a:r>
              <a:rPr lang="en-US" altLang="en-US" sz="1400" dirty="0" smtClean="0">
                <a:latin typeface="Calibri" pitchFamily="34" charset="0"/>
              </a:rPr>
              <a:t> curve with intensity of a circularly polarized ac drive.  Inset and derivative (right panel) show the signature of magnetic resonance.</a:t>
            </a:r>
          </a:p>
          <a:p>
            <a:pPr eaLnBrk="1" hangingPunct="1"/>
            <a:endParaRPr lang="en-US" altLang="en-US" sz="1600" dirty="0">
              <a:latin typeface="Calibri" pitchFamily="34" charset="0"/>
            </a:endParaRPr>
          </a:p>
          <a:p>
            <a:pPr eaLnBrk="1" hangingPunct="1"/>
            <a:r>
              <a:rPr lang="en-US" altLang="en-US" sz="1600" b="1" dirty="0" smtClean="0">
                <a:solidFill>
                  <a:srgbClr val="0000FF"/>
                </a:solidFill>
              </a:rPr>
              <a:t>arXiv:1407.6440 [</a:t>
            </a:r>
            <a:r>
              <a:rPr lang="en-US" altLang="en-US" sz="1600" b="1" dirty="0" err="1" smtClean="0">
                <a:solidFill>
                  <a:srgbClr val="0000FF"/>
                </a:solidFill>
              </a:rPr>
              <a:t>cond</a:t>
            </a:r>
            <a:r>
              <a:rPr lang="en-US" altLang="en-US" sz="1600" b="1" dirty="0" smtClean="0">
                <a:solidFill>
                  <a:srgbClr val="0000FF"/>
                </a:solidFill>
              </a:rPr>
              <a:t>-</a:t>
            </a:r>
            <a:r>
              <a:rPr lang="en-US" altLang="en-US" sz="1600" b="1" dirty="0" err="1" smtClean="0">
                <a:solidFill>
                  <a:srgbClr val="0000FF"/>
                </a:solidFill>
              </a:rPr>
              <a:t>mat.mes</a:t>
            </a:r>
            <a:r>
              <a:rPr lang="en-US" altLang="en-US" sz="1600" b="1" dirty="0" smtClean="0">
                <a:solidFill>
                  <a:srgbClr val="0000FF"/>
                </a:solidFill>
              </a:rPr>
              <a:t>-hall]</a:t>
            </a:r>
            <a:endParaRPr lang="en-US" altLang="en-US" sz="16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399" y="1196795"/>
            <a:ext cx="3515361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 hangingPunct="1">
              <a:spcAft>
                <a:spcPts val="600"/>
              </a:spcAft>
            </a:pPr>
            <a:r>
              <a:rPr lang="en-US" altLang="en-US" sz="1600" b="1" dirty="0" smtClean="0">
                <a:cs typeface="Arial" charset="0"/>
              </a:rPr>
              <a:t>Effect</a:t>
            </a:r>
            <a:r>
              <a:rPr lang="en-US" altLang="en-US" sz="1600" dirty="0" smtClean="0">
                <a:cs typeface="Arial" charset="0"/>
              </a:rPr>
              <a:t>: We have demonstrated that the shape of the </a:t>
            </a:r>
            <a:r>
              <a:rPr lang="en-US" altLang="en-US" sz="1600" dirty="0" err="1" smtClean="0">
                <a:cs typeface="Arial" charset="0"/>
              </a:rPr>
              <a:t>Hanle</a:t>
            </a:r>
            <a:r>
              <a:rPr lang="en-US" altLang="en-US" sz="1600" dirty="0" smtClean="0">
                <a:cs typeface="Arial" charset="0"/>
              </a:rPr>
              <a:t> curve (non-local resistance versus applied magnetic field) can be manipulated using an ac drive. 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altLang="en-US" sz="1600" b="1" dirty="0" smtClean="0">
                <a:cs typeface="Arial" charset="0"/>
              </a:rPr>
              <a:t>Finding</a:t>
            </a:r>
            <a:r>
              <a:rPr lang="en-US" altLang="en-US" sz="1600" dirty="0" smtClean="0">
                <a:cs typeface="Arial" charset="0"/>
              </a:rPr>
              <a:t>: The application of a circularly polarized ac drive modifies the shape of the </a:t>
            </a:r>
            <a:r>
              <a:rPr lang="en-US" altLang="en-US" sz="1600" dirty="0" err="1" smtClean="0">
                <a:cs typeface="Arial" charset="0"/>
              </a:rPr>
              <a:t>Hanle</a:t>
            </a:r>
            <a:r>
              <a:rPr lang="en-US" altLang="en-US" sz="1600" dirty="0" smtClean="0">
                <a:cs typeface="Arial" charset="0"/>
              </a:rPr>
              <a:t> curve by breaking its symmetry. Surprisingly, we find that a magnetic resonance manifests itself as a feature in the </a:t>
            </a:r>
            <a:r>
              <a:rPr lang="en-US" altLang="en-US" sz="1600" dirty="0" err="1" smtClean="0">
                <a:cs typeface="Arial" charset="0"/>
              </a:rPr>
              <a:t>Hanle</a:t>
            </a:r>
            <a:r>
              <a:rPr lang="en-US" altLang="en-US" sz="1600" dirty="0" smtClean="0">
                <a:cs typeface="Arial" charset="0"/>
              </a:rPr>
              <a:t> curve. 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altLang="en-US" sz="1600" b="1" dirty="0" smtClean="0">
                <a:cs typeface="Arial" charset="0"/>
              </a:rPr>
              <a:t>Significance</a:t>
            </a:r>
            <a:r>
              <a:rPr lang="en-US" altLang="en-US" sz="1600" dirty="0" smtClean="0">
                <a:cs typeface="Arial" charset="0"/>
              </a:rPr>
              <a:t>: Application of an ac drive reveals delicate features of the spin-transport and allows for in depth tests of the “drift-diffusion” description of spin-transport.</a:t>
            </a:r>
            <a:endParaRPr lang="en-US" altLang="en-US" sz="1600" dirty="0">
              <a:latin typeface="Calibri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650741" y="1189175"/>
            <a:ext cx="2878129" cy="878275"/>
            <a:chOff x="5466926" y="1089818"/>
            <a:chExt cx="2587414" cy="78956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66926" y="1089818"/>
              <a:ext cx="2587414" cy="789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Rectangle 16"/>
            <p:cNvSpPr/>
            <p:nvPr/>
          </p:nvSpPr>
          <p:spPr>
            <a:xfrm>
              <a:off x="5466926" y="1099115"/>
              <a:ext cx="137166" cy="128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148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160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Helvetica Neue Light</vt:lpstr>
      <vt:lpstr>Optima</vt:lpstr>
      <vt:lpstr>Times</vt:lpstr>
      <vt:lpstr>ヒラギノ角ゴ ProN W3</vt:lpstr>
      <vt:lpstr>1_Custom Design</vt:lpstr>
      <vt:lpstr>PowerPoint Presentation</vt:lpstr>
    </vt:vector>
  </TitlesOfParts>
  <Company>University of Utah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Aditi Risbud</dc:creator>
  <cp:lastModifiedBy>Chelsey Short</cp:lastModifiedBy>
  <cp:revision>43</cp:revision>
  <dcterms:created xsi:type="dcterms:W3CDTF">2014-08-19T17:12:18Z</dcterms:created>
  <dcterms:modified xsi:type="dcterms:W3CDTF">2014-08-26T19:21:32Z</dcterms:modified>
</cp:coreProperties>
</file>