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6AD70-F2D0-6545-8492-AEB00812AE5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3C4F-ED51-5942-B4A1-1733BDDB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fld id="{10A8A82C-B9EF-4E00-8D43-F2E48E16D248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38052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7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8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0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8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7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91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163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38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21531" y="5911821"/>
            <a:ext cx="7929563" cy="482203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22000"/>
                </a:srgbClr>
              </a:gs>
              <a:gs pos="0">
                <a:schemeClr val="tx1">
                  <a:lumMod val="75000"/>
                  <a:lumOff val="25000"/>
                  <a:alpha val="22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354955" y="5640214"/>
            <a:ext cx="1055936" cy="1057051"/>
            <a:chOff x="4619298" y="4775300"/>
            <a:chExt cx="3276600" cy="3280006"/>
          </a:xfrm>
        </p:grpSpPr>
        <p:sp>
          <p:nvSpPr>
            <p:cNvPr id="10" name="Oval 9"/>
            <p:cNvSpPr/>
            <p:nvPr userDrawn="1"/>
          </p:nvSpPr>
          <p:spPr>
            <a:xfrm>
              <a:off x="5208116" y="5332935"/>
              <a:ext cx="2133600" cy="2133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000">
                <a:solidFill>
                  <a:srgbClr val="FFFFFF"/>
                </a:solidFill>
                <a:latin typeface="Calibri"/>
                <a:ea typeface="ヒラギノ角ゴ ProN W3" charset="-128"/>
                <a:sym typeface="Helvetica Neue Light" charset="0"/>
              </a:endParaRPr>
            </a:p>
          </p:txBody>
        </p:sp>
        <p:pic>
          <p:nvPicPr>
            <p:cNvPr id="9" name="Picture 8" descr="nsf3.tiff"/>
            <p:cNvPicPr>
              <a:picLocks noChangeAspect="1"/>
            </p:cNvPicPr>
            <p:nvPr userDrawn="1"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9298" y="4775300"/>
              <a:ext cx="3276600" cy="328000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rotWithShape="0">
                <a:srgbClr val="808080">
                  <a:alpha val="42999"/>
                </a:srgbClr>
              </a:outerShdw>
            </a:effectLst>
            <a:extLst/>
          </p:spPr>
        </p:pic>
      </p:grpSp>
      <p:pic>
        <p:nvPicPr>
          <p:cNvPr id="1032" name="Picture 10" descr="University of Utah logo.psd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31" y="5572125"/>
            <a:ext cx="1178719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MRSEC logo with title.pn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0" y="5893594"/>
            <a:ext cx="1553766" cy="47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3018234" y="5893594"/>
            <a:ext cx="4572000" cy="465029"/>
          </a:xfrm>
          <a:prstGeom prst="rect">
            <a:avLst/>
          </a:prstGeom>
          <a:effectLst/>
        </p:spPr>
        <p:txBody>
          <a:bodyPr lIns="64291" tIns="32146" rIns="64291" bIns="32146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ヒラギノ角ゴ ProN W3" charset="-128"/>
                <a:cs typeface="Times" charset="0"/>
                <a:sym typeface="Helvetica Neue Light" charset="0"/>
              </a:rPr>
              <a:t>Next-Generation Materials for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ヒラギノ角ゴ ProN W3" charset="-128"/>
                <a:cs typeface="Times" charset="0"/>
                <a:sym typeface="Helvetica Neue Light" charset="0"/>
              </a:rPr>
              <a:t>Plasmonics &amp; Organic Spintronics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1232297" y="6358623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450" dirty="0">
                <a:latin typeface="Arial" charset="0"/>
                <a:ea typeface="MS PGothic" pitchFamily="34" charset="-128"/>
              </a:rPr>
              <a:t>Principal Investigators: </a:t>
            </a:r>
            <a:r>
              <a:rPr lang="en-US" altLang="en-US" sz="1450" dirty="0" smtClean="0">
                <a:latin typeface="Arial" charset="0"/>
                <a:ea typeface="MS PGothic" pitchFamily="34" charset="-128"/>
              </a:rPr>
              <a:t>Ajay</a:t>
            </a:r>
            <a:r>
              <a:rPr lang="en-US" altLang="en-US" sz="1450" baseline="0" dirty="0" smtClean="0">
                <a:latin typeface="Arial" charset="0"/>
                <a:ea typeface="MS PGothic" pitchFamily="34" charset="-128"/>
              </a:rPr>
              <a:t> Nahata, Michael Bartl &amp; Ashutosh Tiwari</a:t>
            </a:r>
            <a:endParaRPr lang="en-US" altLang="en-US" sz="1450" dirty="0">
              <a:latin typeface="Arial" charset="0"/>
              <a:ea typeface="MS PGothic" pitchFamily="34" charset="-128"/>
            </a:endParaRPr>
          </a:p>
          <a:p>
            <a:pPr algn="ctr"/>
            <a:r>
              <a:rPr lang="en-US" altLang="en-US" sz="1450" dirty="0">
                <a:latin typeface="Arial" charset="0"/>
                <a:ea typeface="MS PGothic" pitchFamily="34" charset="-128"/>
              </a:rPr>
              <a:t>NSF DMR 11-21252; www.mrsec.utah.edu</a:t>
            </a:r>
          </a:p>
          <a:p>
            <a:pPr algn="ctr"/>
            <a:endParaRPr lang="en-US" altLang="en-US" sz="1450" dirty="0">
              <a:latin typeface="Arial" charset="0"/>
              <a:ea typeface="MS PGothic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pitchFamily="34" charset="0"/>
        </a:defRPr>
      </a:lvl9pPr>
    </p:titleStyle>
    <p:bodyStyle>
      <a:lvl1pPr marL="241093" indent="-2410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522368" indent="-2009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2pPr>
      <a:lvl3pPr marL="803643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3pPr>
      <a:lvl4pPr marL="1125101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4pPr>
      <a:lvl5pPr marL="1446558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Optima" charset="0"/>
          <a:cs typeface="Arial" pitchFamily="34" charset="0"/>
        </a:defRPr>
      </a:lvl5pPr>
      <a:lvl6pPr marL="1768015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52400" y="228600"/>
            <a:ext cx="88392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5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Design, fabrication and characterization of Mie resonance-based three-dimensional </a:t>
            </a:r>
            <a:r>
              <a:rPr lang="en-US" sz="1950" b="1" dirty="0" err="1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metamaterials</a:t>
            </a:r>
            <a:r>
              <a:rPr lang="en-US" sz="195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for tuning thermal </a:t>
            </a:r>
            <a:r>
              <a:rPr lang="en-US" sz="1950" b="1" dirty="0" err="1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radiative</a:t>
            </a:r>
            <a:r>
              <a:rPr lang="en-US" sz="1950" b="1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properties</a:t>
            </a:r>
            <a:endParaRPr lang="en-US" sz="1950" b="1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r>
              <a:rPr lang="en-US" dirty="0" smtClean="0">
                <a:latin typeface="Arial" pitchFamily="-1" charset="0"/>
                <a:ea typeface="Arial" pitchFamily="-1" charset="0"/>
                <a:cs typeface="Arial" pitchFamily="-1" charset="0"/>
              </a:rPr>
              <a:t>Spencer J. Petersen, Bart </a:t>
            </a:r>
            <a:r>
              <a:rPr lang="en-US" dirty="0" err="1" smtClean="0">
                <a:latin typeface="Arial" pitchFamily="-1" charset="0"/>
                <a:ea typeface="Arial" pitchFamily="-1" charset="0"/>
                <a:cs typeface="Arial" pitchFamily="-1" charset="0"/>
              </a:rPr>
              <a:t>Raeymaekers</a:t>
            </a:r>
            <a:r>
              <a:rPr lang="en-US" dirty="0" smtClean="0">
                <a:latin typeface="Arial" pitchFamily="-1" charset="0"/>
                <a:ea typeface="Arial" pitchFamily="-1" charset="0"/>
                <a:cs typeface="Arial" pitchFamily="-1" charset="0"/>
              </a:rPr>
              <a:t> and Mathieu Francoeur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2738" y="1247160"/>
            <a:ext cx="4157662" cy="555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700" b="1" dirty="0" smtClean="0">
                <a:cs typeface="Arial" charset="0"/>
              </a:rPr>
              <a:t>Objective</a:t>
            </a:r>
            <a:r>
              <a:rPr lang="en-US" altLang="en-US" sz="1700" dirty="0" smtClean="0">
                <a:cs typeface="Arial" charset="0"/>
              </a:rPr>
              <a:t>:  Demonstrate that Mie resonance-based </a:t>
            </a:r>
            <a:r>
              <a:rPr lang="en-US" altLang="en-US" sz="1700" dirty="0" err="1" smtClean="0">
                <a:cs typeface="Arial" charset="0"/>
              </a:rPr>
              <a:t>metamaterials</a:t>
            </a:r>
            <a:r>
              <a:rPr lang="en-US" altLang="en-US" sz="1700" dirty="0" smtClean="0">
                <a:cs typeface="Arial" charset="0"/>
              </a:rPr>
              <a:t> with isotropic electromagnetic responses can be used for tuning thermal </a:t>
            </a:r>
            <a:r>
              <a:rPr lang="en-US" altLang="en-US" sz="1700" dirty="0" err="1" smtClean="0">
                <a:cs typeface="Arial" charset="0"/>
              </a:rPr>
              <a:t>radiative</a:t>
            </a:r>
            <a:r>
              <a:rPr lang="en-US" altLang="en-US" sz="1700" dirty="0" smtClean="0">
                <a:cs typeface="Arial" charset="0"/>
              </a:rPr>
              <a:t> properties.</a:t>
            </a:r>
            <a:endParaRPr lang="en-US" altLang="en-US" sz="1700" dirty="0">
              <a:cs typeface="Arial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1700" b="1" dirty="0">
                <a:cs typeface="Arial" charset="0"/>
              </a:rPr>
              <a:t>Approach</a:t>
            </a:r>
            <a:r>
              <a:rPr lang="en-US" altLang="en-US" sz="1700" dirty="0">
                <a:cs typeface="Arial" charset="0"/>
              </a:rPr>
              <a:t>: </a:t>
            </a:r>
            <a:r>
              <a:rPr lang="en-US" altLang="en-US" sz="1700" dirty="0" smtClean="0">
                <a:cs typeface="Arial" charset="0"/>
              </a:rPr>
              <a:t>Near-field energy density </a:t>
            </a:r>
            <a:r>
              <a:rPr lang="en-US" altLang="en-US" sz="1900" i="1" dirty="0" err="1" smtClean="0">
                <a:latin typeface="Times New Roman"/>
                <a:cs typeface="Times New Roman"/>
              </a:rPr>
              <a:t>u</a:t>
            </a:r>
            <a:r>
              <a:rPr lang="en-US" altLang="en-US" sz="1900" i="1" baseline="-25000" dirty="0" err="1" smtClean="0">
                <a:latin typeface="Symbol" charset="2"/>
                <a:cs typeface="Symbol" charset="2"/>
              </a:rPr>
              <a:t>w</a:t>
            </a:r>
            <a:r>
              <a:rPr lang="en-US" altLang="en-US" sz="1700" dirty="0" smtClean="0">
                <a:cs typeface="Arial" charset="0"/>
              </a:rPr>
              <a:t> calculation performed by combining the effective medium theory with </a:t>
            </a:r>
            <a:r>
              <a:rPr lang="en-US" altLang="en-US" sz="1700" dirty="0" err="1" smtClean="0">
                <a:cs typeface="Arial" charset="0"/>
              </a:rPr>
              <a:t>fluctuational</a:t>
            </a:r>
            <a:r>
              <a:rPr lang="en-US" altLang="en-US" sz="1700" dirty="0" smtClean="0">
                <a:cs typeface="Arial" charset="0"/>
              </a:rPr>
              <a:t> electrodynamics. </a:t>
            </a:r>
            <a:endParaRPr lang="en-US" altLang="en-US" sz="1700" dirty="0">
              <a:cs typeface="Arial" charset="0"/>
            </a:endParaRPr>
          </a:p>
          <a:p>
            <a:pPr eaLnBrk="1" hangingPunct="1"/>
            <a:r>
              <a:rPr lang="en-US" altLang="en-US" sz="1700" b="1" dirty="0">
                <a:cs typeface="Arial" charset="0"/>
              </a:rPr>
              <a:t>Results and Significance</a:t>
            </a:r>
            <a:r>
              <a:rPr lang="en-US" altLang="en-US" sz="1700" dirty="0" smtClean="0">
                <a:cs typeface="Arial" charset="0"/>
              </a:rPr>
              <a:t>: Silicon-based </a:t>
            </a:r>
            <a:r>
              <a:rPr lang="en-US" altLang="en-US" sz="1700" dirty="0" err="1" smtClean="0">
                <a:cs typeface="Arial" charset="0"/>
              </a:rPr>
              <a:t>metamaterials</a:t>
            </a:r>
            <a:r>
              <a:rPr lang="en-US" altLang="en-US" sz="1700" dirty="0" smtClean="0">
                <a:cs typeface="Arial" charset="0"/>
              </a:rPr>
              <a:t> lead to resonance of the thermal near field in the near infrared at low temperature. These </a:t>
            </a:r>
            <a:r>
              <a:rPr lang="en-US" altLang="en-US" sz="1700" dirty="0" err="1" smtClean="0">
                <a:cs typeface="Arial" charset="0"/>
              </a:rPr>
              <a:t>metamaterials</a:t>
            </a:r>
            <a:r>
              <a:rPr lang="en-US" altLang="en-US" sz="1700" dirty="0" smtClean="0">
                <a:cs typeface="Arial" charset="0"/>
              </a:rPr>
              <a:t> will impact significantly low-grade waste heat recovery via </a:t>
            </a:r>
            <a:r>
              <a:rPr lang="en-US" altLang="en-US" sz="1700" dirty="0" err="1" smtClean="0">
                <a:cs typeface="Arial" charset="0"/>
              </a:rPr>
              <a:t>thermophotovoltaic</a:t>
            </a:r>
            <a:r>
              <a:rPr lang="en-US" altLang="en-US" sz="1700" dirty="0" smtClean="0">
                <a:cs typeface="Arial" charset="0"/>
              </a:rPr>
              <a:t> power generators. </a:t>
            </a:r>
            <a:endParaRPr lang="en-US" altLang="en-US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dirty="0">
                <a:latin typeface="Calibri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8727" r="13334" b="2245"/>
          <a:stretch/>
        </p:blipFill>
        <p:spPr bwMode="auto">
          <a:xfrm>
            <a:off x="4677730" y="1195851"/>
            <a:ext cx="4341929" cy="3474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470400" y="4569156"/>
            <a:ext cx="4673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Calibri" pitchFamily="34" charset="0"/>
              </a:rPr>
              <a:t>Energy density 50 nm above a Mie resonance-based </a:t>
            </a:r>
            <a:r>
              <a:rPr lang="en-US" altLang="en-US" sz="1600" dirty="0" err="1" smtClean="0">
                <a:latin typeface="Calibri" pitchFamily="34" charset="0"/>
              </a:rPr>
              <a:t>metamaterial</a:t>
            </a:r>
            <a:r>
              <a:rPr lang="en-US" altLang="en-US" sz="1600" dirty="0" smtClean="0">
                <a:latin typeface="Calibri" pitchFamily="34" charset="0"/>
              </a:rPr>
              <a:t> made of 100 nm Si spherical inclusions. </a:t>
            </a:r>
            <a:endParaRPr lang="en-US" altLang="en-US" sz="1600" dirty="0">
              <a:latin typeface="Calibri" pitchFamily="34" charset="0"/>
            </a:endParaRPr>
          </a:p>
          <a:p>
            <a:pPr eaLnBrk="1" hangingPunct="1"/>
            <a:endParaRPr lang="en-US" altLang="en-US" sz="1600" dirty="0">
              <a:latin typeface="Calibri" pitchFamily="34" charset="0"/>
            </a:endParaRPr>
          </a:p>
          <a:p>
            <a:pPr eaLnBrk="1" hangingPunct="1"/>
            <a:r>
              <a:rPr lang="en-US" altLang="en-US" sz="1600" b="1" dirty="0" smtClean="0">
                <a:solidFill>
                  <a:srgbClr val="0000FF"/>
                </a:solidFill>
              </a:rPr>
              <a:t>Journal of Quantitative Spectroscopy and </a:t>
            </a:r>
            <a:r>
              <a:rPr lang="en-US" altLang="en-US" sz="1600" b="1" dirty="0" err="1" smtClean="0">
                <a:solidFill>
                  <a:srgbClr val="0000FF"/>
                </a:solidFill>
              </a:rPr>
              <a:t>Radiative</a:t>
            </a:r>
            <a:r>
              <a:rPr lang="en-US" altLang="en-US" sz="1600" b="1" dirty="0" smtClean="0">
                <a:solidFill>
                  <a:srgbClr val="0000FF"/>
                </a:solidFill>
              </a:rPr>
              <a:t> Transfer 129, 277 </a:t>
            </a:r>
            <a:r>
              <a:rPr lang="en-US" altLang="en-US" sz="1600" b="1" dirty="0">
                <a:solidFill>
                  <a:srgbClr val="0000FF"/>
                </a:solidFill>
              </a:rPr>
              <a:t>(2013)</a:t>
            </a:r>
            <a:endParaRPr lang="en-US" altLang="en-US" sz="16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131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Helvetica Neue Light</vt:lpstr>
      <vt:lpstr>Optima</vt:lpstr>
      <vt:lpstr>Symbol</vt:lpstr>
      <vt:lpstr>Times</vt:lpstr>
      <vt:lpstr>Times New Roman</vt:lpstr>
      <vt:lpstr>ヒラギノ角ゴ ProN W3</vt:lpstr>
      <vt:lpstr>1_Custom Design</vt:lpstr>
      <vt:lpstr>PowerPoint Presentation</vt:lpstr>
    </vt:vector>
  </TitlesOfParts>
  <Company>University of 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Aditi Risbud</dc:creator>
  <cp:lastModifiedBy>Chelsey Short</cp:lastModifiedBy>
  <cp:revision>43</cp:revision>
  <dcterms:created xsi:type="dcterms:W3CDTF">2014-03-21T22:01:55Z</dcterms:created>
  <dcterms:modified xsi:type="dcterms:W3CDTF">2014-04-23T21:15:52Z</dcterms:modified>
</cp:coreProperties>
</file>