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981" autoAdjust="0"/>
    <p:restoredTop sz="91857" autoAdjust="0"/>
  </p:normalViewPr>
  <p:slideViewPr>
    <p:cSldViewPr snapToGrid="0" snapToObjects="1">
      <p:cViewPr varScale="1">
        <p:scale>
          <a:sx n="114" d="100"/>
          <a:sy n="114" d="100"/>
        </p:scale>
        <p:origin x="15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04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483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5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/>
          <a:lstStyle>
            <a:lvl1pPr>
              <a:defRPr sz="45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85305" indent="-302040">
              <a:defRPr sz="45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208161" indent="-241632">
              <a:defRPr sz="45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91426" indent="-241632">
              <a:defRPr sz="45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174690" indent="-241632">
              <a:defRPr sz="45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fld id="{10A8A82C-B9EF-4E00-8D43-F2E48E16D248}" type="slidenum">
              <a:rPr lang="en-US" sz="120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8052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0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7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82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07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14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429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6437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8582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0728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287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5020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7165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887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7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3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5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91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63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38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21531" y="5911821"/>
            <a:ext cx="7929563" cy="482203"/>
          </a:xfrm>
          <a:prstGeom prst="rect">
            <a:avLst/>
          </a:prstGeom>
          <a:gradFill flip="none" rotWithShape="1">
            <a:gsLst>
              <a:gs pos="100000">
                <a:srgbClr val="FFFFFF">
                  <a:alpha val="22000"/>
                </a:srgbClr>
              </a:gs>
              <a:gs pos="0">
                <a:schemeClr val="tx1">
                  <a:lumMod val="75000"/>
                  <a:lumOff val="25000"/>
                  <a:alpha val="22000"/>
                </a:schemeClr>
              </a:gs>
            </a:gsLst>
            <a:lin ang="0" scaled="1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031" name="Group 10"/>
          <p:cNvGrpSpPr>
            <a:grpSpLocks/>
          </p:cNvGrpSpPr>
          <p:nvPr userDrawn="1"/>
        </p:nvGrpSpPr>
        <p:grpSpPr bwMode="auto">
          <a:xfrm>
            <a:off x="354955" y="5640214"/>
            <a:ext cx="1055936" cy="1057051"/>
            <a:chOff x="4619298" y="4775300"/>
            <a:chExt cx="3276600" cy="3280006"/>
          </a:xfrm>
        </p:grpSpPr>
        <p:sp>
          <p:nvSpPr>
            <p:cNvPr id="10" name="Oval 9"/>
            <p:cNvSpPr/>
            <p:nvPr userDrawn="1"/>
          </p:nvSpPr>
          <p:spPr>
            <a:xfrm>
              <a:off x="5208116" y="5332935"/>
              <a:ext cx="2133600" cy="2133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>
                <a:solidFill>
                  <a:srgbClr val="FFFFFF"/>
                </a:solidFill>
                <a:latin typeface="Calibri"/>
                <a:ea typeface="ヒラギノ角ゴ ProN W3" charset="-128"/>
                <a:sym typeface="Helvetica Neue Light" charset="0"/>
              </a:endParaRPr>
            </a:p>
          </p:txBody>
        </p:sp>
        <p:pic>
          <p:nvPicPr>
            <p:cNvPr id="9" name="Picture 8" descr="nsf3.tiff"/>
            <p:cNvPicPr>
              <a:picLocks noChangeAspect="1"/>
            </p:cNvPicPr>
            <p:nvPr userDrawn="1"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19298" y="4775300"/>
              <a:ext cx="3276600" cy="328000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808080">
                  <a:alpha val="42999"/>
                </a:srgbClr>
              </a:outerShdw>
            </a:effectLst>
            <a:extLst/>
          </p:spPr>
        </p:pic>
      </p:grpSp>
      <p:pic>
        <p:nvPicPr>
          <p:cNvPr id="1032" name="Picture 10" descr="University of Utah logo.psd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31" y="5572125"/>
            <a:ext cx="1178719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1" descr="MRSEC logo with title.pn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90" y="5893594"/>
            <a:ext cx="1553766" cy="47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3018234" y="5893594"/>
            <a:ext cx="4572000" cy="465029"/>
          </a:xfrm>
          <a:prstGeom prst="rect">
            <a:avLst/>
          </a:prstGeom>
          <a:effectLst/>
        </p:spPr>
        <p:txBody>
          <a:bodyPr lIns="64291" tIns="32146" rIns="64291" bIns="32146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ヒラギノ角ゴ ProN W3" charset="-128"/>
                <a:cs typeface="Times" charset="0"/>
                <a:sym typeface="Helvetica Neue Light" charset="0"/>
              </a:rPr>
              <a:t>Next-Generation Materials for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ヒラギノ角ゴ ProN W3" charset="-128"/>
                <a:cs typeface="Times" charset="0"/>
                <a:sym typeface="Helvetica Neue Light" charset="0"/>
              </a:rPr>
              <a:t>Plasmonics &amp; Organic Spintronics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 bwMode="auto">
          <a:xfrm>
            <a:off x="1232297" y="6358623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50" dirty="0">
                <a:latin typeface="Arial" charset="0"/>
                <a:ea typeface="MS PGothic" pitchFamily="34" charset="-128"/>
              </a:rPr>
              <a:t>Principal Investigators: </a:t>
            </a:r>
            <a:r>
              <a:rPr lang="en-US" altLang="en-US" sz="1450" dirty="0" smtClean="0">
                <a:latin typeface="Arial" charset="0"/>
                <a:ea typeface="MS PGothic" pitchFamily="34" charset="-128"/>
              </a:rPr>
              <a:t>Ajay Nahata, Steve Blair</a:t>
            </a:r>
            <a:r>
              <a:rPr lang="en-US" altLang="en-US" sz="1450" baseline="0" dirty="0" smtClean="0">
                <a:latin typeface="Arial" charset="0"/>
                <a:ea typeface="MS PGothic" pitchFamily="34" charset="-128"/>
              </a:rPr>
              <a:t> &amp; Ashutosh Tiwari</a:t>
            </a:r>
            <a:endParaRPr lang="en-US" altLang="en-US" sz="1450" dirty="0">
              <a:latin typeface="Arial" charset="0"/>
              <a:ea typeface="MS PGothic" pitchFamily="34" charset="-128"/>
            </a:endParaRPr>
          </a:p>
          <a:p>
            <a:pPr algn="ctr"/>
            <a:r>
              <a:rPr lang="en-US" altLang="en-US" sz="1450" dirty="0">
                <a:latin typeface="Arial" charset="0"/>
                <a:ea typeface="MS PGothic" pitchFamily="34" charset="-128"/>
              </a:rPr>
              <a:t>NSF DMR 11-21252; www.mrsec.utah.edu</a:t>
            </a:r>
          </a:p>
          <a:p>
            <a:pPr algn="ctr"/>
            <a:endParaRPr lang="en-US" altLang="en-US" sz="1450" dirty="0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80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9pPr>
    </p:titleStyle>
    <p:bodyStyle>
      <a:lvl1pPr marL="241093" indent="-24109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522368" indent="-2009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Optima" charset="0"/>
          <a:cs typeface="Arial" pitchFamily="34" charset="0"/>
        </a:defRPr>
      </a:lvl2pPr>
      <a:lvl3pPr marL="803643" indent="-160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itchFamily="34" charset="0"/>
          <a:ea typeface="Optima" charset="0"/>
          <a:cs typeface="Arial" pitchFamily="34" charset="0"/>
        </a:defRPr>
      </a:lvl3pPr>
      <a:lvl4pPr marL="1125101" indent="-160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Optima" charset="0"/>
          <a:cs typeface="Arial" pitchFamily="34" charset="0"/>
        </a:defRPr>
      </a:lvl4pPr>
      <a:lvl5pPr marL="1446558" indent="-160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Optima" charset="0"/>
          <a:cs typeface="Arial" pitchFamily="34" charset="0"/>
        </a:defRPr>
      </a:lvl5pPr>
      <a:lvl6pPr marL="1768015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582606" y="23884"/>
            <a:ext cx="793509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950" b="1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Modeling the UV Electromagnetic Response of Al and Mg </a:t>
            </a:r>
            <a:r>
              <a:rPr lang="en-US" sz="1950" b="1" dirty="0" err="1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Plasmonic</a:t>
            </a:r>
            <a:r>
              <a:rPr lang="en-US" sz="1950" b="1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Nanostructures</a:t>
            </a:r>
            <a:endParaRPr lang="en-US" sz="1950" b="1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defRPr/>
            </a:pPr>
            <a:r>
              <a:rPr lang="en-US" dirty="0" smtClean="0">
                <a:latin typeface="Arial" pitchFamily="-1" charset="0"/>
                <a:ea typeface="Arial" pitchFamily="-1" charset="0"/>
                <a:cs typeface="Arial" pitchFamily="-1" charset="0"/>
              </a:rPr>
              <a:t>Steve Blair and Sivaraman Guruswamy</a:t>
            </a:r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-1" y="1026752"/>
            <a:ext cx="5145041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US" altLang="en-US" sz="1600" b="1" dirty="0">
                <a:latin typeface="Arial"/>
                <a:cs typeface="Arial"/>
              </a:rPr>
              <a:t>Objective</a:t>
            </a:r>
            <a:r>
              <a:rPr lang="en-US" altLang="en-US" sz="1600" dirty="0" smtClean="0">
                <a:latin typeface="Arial"/>
                <a:cs typeface="Arial"/>
              </a:rPr>
              <a:t>: Compare the UV plasmonic response of Al and Mg nanostructures. Light transmission through sub-wavelength aperture arrays shows significant differences between the two metals that cannot be explained using simple simulations.</a:t>
            </a:r>
            <a:endParaRPr lang="en-US" altLang="en-US" sz="1600" b="1" dirty="0" smtClean="0">
              <a:latin typeface="Arial"/>
              <a:cs typeface="Arial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en-US" altLang="en-US" sz="1600" b="1" dirty="0" smtClean="0">
                <a:latin typeface="Arial"/>
                <a:cs typeface="Arial"/>
              </a:rPr>
              <a:t>Approach</a:t>
            </a:r>
            <a:r>
              <a:rPr lang="en-US" altLang="en-US" sz="1600" dirty="0">
                <a:latin typeface="Arial"/>
                <a:cs typeface="Arial"/>
              </a:rPr>
              <a:t>: </a:t>
            </a:r>
            <a:r>
              <a:rPr lang="en-US" altLang="en-US" sz="1600" dirty="0" smtClean="0">
                <a:latin typeface="Arial"/>
                <a:cs typeface="Arial"/>
              </a:rPr>
              <a:t>Detailed S/TEM cross-section analysis of samples was performed to determine nanostructure geometry and elemental composition. Because of significant alloying at the interfaces and </a:t>
            </a:r>
            <a:r>
              <a:rPr lang="en-US" altLang="en-US" sz="1600" dirty="0" err="1" smtClean="0">
                <a:latin typeface="Arial"/>
                <a:cs typeface="Arial"/>
              </a:rPr>
              <a:t>Ga</a:t>
            </a:r>
            <a:r>
              <a:rPr lang="en-US" altLang="en-US" sz="1600" dirty="0" smtClean="0">
                <a:latin typeface="Arial"/>
                <a:cs typeface="Arial"/>
              </a:rPr>
              <a:t> implantation near the surfaces from FIB milling, </a:t>
            </a:r>
            <a:r>
              <a:rPr lang="en-US" altLang="en-US" sz="1600" dirty="0">
                <a:latin typeface="Arial"/>
                <a:cs typeface="Arial"/>
              </a:rPr>
              <a:t>s</a:t>
            </a:r>
            <a:r>
              <a:rPr lang="en-US" altLang="en-US" sz="1600" dirty="0" smtClean="0">
                <a:latin typeface="Arial"/>
                <a:cs typeface="Arial"/>
              </a:rPr>
              <a:t>imulation models were updated with geometric and composition information.</a:t>
            </a:r>
            <a:endParaRPr lang="en-US" altLang="en-US" sz="1600" dirty="0">
              <a:latin typeface="Arial"/>
              <a:cs typeface="Arial"/>
            </a:endParaRPr>
          </a:p>
          <a:p>
            <a:pPr algn="just" eaLnBrk="1" hangingPunct="1"/>
            <a:r>
              <a:rPr lang="en-US" altLang="en-US" sz="1600" b="1" dirty="0" smtClean="0">
                <a:latin typeface="Arial"/>
                <a:cs typeface="Arial"/>
              </a:rPr>
              <a:t>Results </a:t>
            </a:r>
            <a:r>
              <a:rPr lang="en-US" altLang="en-US" sz="1600" b="1" dirty="0">
                <a:latin typeface="Arial"/>
                <a:cs typeface="Arial"/>
              </a:rPr>
              <a:t>and </a:t>
            </a:r>
            <a:r>
              <a:rPr lang="en-US" altLang="en-US" sz="1600" b="1" dirty="0" smtClean="0">
                <a:latin typeface="Arial"/>
                <a:cs typeface="Arial"/>
              </a:rPr>
              <a:t>Significance</a:t>
            </a:r>
            <a:r>
              <a:rPr lang="en-US" altLang="en-US" sz="1600" dirty="0" smtClean="0">
                <a:latin typeface="Arial"/>
                <a:cs typeface="Arial"/>
              </a:rPr>
              <a:t>: Updated simulation models accurately predict light transmission through aperture arrays of both materials. This methodology provides a path for predicting near</a:t>
            </a:r>
            <a:r>
              <a:rPr lang="en-US" altLang="en-US" sz="1600" smtClean="0">
                <a:latin typeface="Arial"/>
                <a:cs typeface="Arial"/>
              </a:rPr>
              <a:t>-field </a:t>
            </a:r>
            <a:r>
              <a:rPr lang="en-US" altLang="en-US" sz="1600" dirty="0" smtClean="0">
                <a:latin typeface="Arial"/>
                <a:cs typeface="Arial"/>
              </a:rPr>
              <a:t>and far-field optical properties of complex plasmonic nanostructures.</a:t>
            </a:r>
            <a:endParaRPr lang="en-US" altLang="en-US" sz="1700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r="5054"/>
          <a:stretch>
            <a:fillRect/>
          </a:stretch>
        </p:blipFill>
        <p:spPr bwMode="auto">
          <a:xfrm>
            <a:off x="7279810" y="2600810"/>
            <a:ext cx="1477560" cy="137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001" y="4349357"/>
            <a:ext cx="1746564" cy="1365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048" y="4349357"/>
            <a:ext cx="1724172" cy="13435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373" y="2600810"/>
            <a:ext cx="1379442" cy="137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4010" y="1049978"/>
            <a:ext cx="1655190" cy="13342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4160" y="1065877"/>
            <a:ext cx="1342522" cy="1150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9393" y="2155717"/>
            <a:ext cx="19256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/>
                <a:cs typeface="Arial"/>
              </a:rPr>
              <a:t>Array of sub-wavelength apertures </a:t>
            </a:r>
            <a:r>
              <a:rPr lang="en-US" sz="900" dirty="0" smtClean="0">
                <a:latin typeface="Arial"/>
                <a:cs typeface="Arial"/>
              </a:rPr>
              <a:t>in </a:t>
            </a:r>
            <a:r>
              <a:rPr lang="en-US" sz="900" dirty="0" smtClean="0">
                <a:latin typeface="Arial"/>
                <a:cs typeface="Arial"/>
              </a:rPr>
              <a:t>Mg film, pitch = 260nm.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8091" y="3920950"/>
            <a:ext cx="16391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/>
                <a:cs typeface="Arial"/>
              </a:rPr>
              <a:t>Composite S/TEM elemental mapping in cross-section for a Mg aperture array sample.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9256" y="3912252"/>
            <a:ext cx="16391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/>
                <a:cs typeface="Arial"/>
              </a:rPr>
              <a:t>Updated simulation model showing geometry and material composition.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9887" y="5602173"/>
            <a:ext cx="294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/>
                <a:cs typeface="Arial"/>
              </a:rPr>
              <a:t>Comparison of experimental and simulated light transmission measurements for Al and Mg samples.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14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179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MS PGothic</vt:lpstr>
      <vt:lpstr>MS PGothic</vt:lpstr>
      <vt:lpstr>Arial</vt:lpstr>
      <vt:lpstr>Calibri</vt:lpstr>
      <vt:lpstr>Helvetica Neue Light</vt:lpstr>
      <vt:lpstr>Optima</vt:lpstr>
      <vt:lpstr>Times</vt:lpstr>
      <vt:lpstr>ヒラギノ角ゴ ProN W3</vt:lpstr>
      <vt:lpstr>1_Custom Design</vt:lpstr>
      <vt:lpstr>PowerPoint Presentation</vt:lpstr>
    </vt:vector>
  </TitlesOfParts>
  <Company>University of Utah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Aditi Risbud</dc:creator>
  <cp:lastModifiedBy>Alice Bishop</cp:lastModifiedBy>
  <cp:revision>34</cp:revision>
  <cp:lastPrinted>2016-04-28T21:46:35Z</cp:lastPrinted>
  <dcterms:created xsi:type="dcterms:W3CDTF">2014-03-21T22:01:55Z</dcterms:created>
  <dcterms:modified xsi:type="dcterms:W3CDTF">2016-04-28T21:47:33Z</dcterms:modified>
</cp:coreProperties>
</file>