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8" r:id="rId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4494"/>
  </p:normalViewPr>
  <p:slideViewPr>
    <p:cSldViewPr snapToGrid="0" snapToObjects="1">
      <p:cViewPr varScale="1">
        <p:scale>
          <a:sx n="110" d="100"/>
          <a:sy n="110" d="100"/>
        </p:scale>
        <p:origin x="1720" y="16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54" d="100"/>
          <a:sy n="54" d="100"/>
        </p:scale>
        <p:origin x="-2844"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1440" tIns="45720" rIns="91440" bIns="45720" rtlCol="0"/>
          <a:lstStyle>
            <a:lvl1pPr algn="r">
              <a:defRPr sz="1200"/>
            </a:lvl1pPr>
          </a:lstStyle>
          <a:p>
            <a:fld id="{CE3A55CA-2C69-4A88-B43B-DDBE47313C63}" type="datetimeFigureOut">
              <a:rPr lang="en-US" smtClean="0"/>
              <a:t>12/20/18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1440" tIns="45720" rIns="91440" bIns="45720" rtlCol="0" anchor="b"/>
          <a:lstStyle>
            <a:lvl1pPr algn="r">
              <a:defRPr sz="1200"/>
            </a:lvl1pPr>
          </a:lstStyle>
          <a:p>
            <a:fld id="{4B85BC6F-66AE-4F8C-B941-D6FBE9290F67}" type="slidenum">
              <a:rPr lang="en-US" smtClean="0"/>
              <a:t>‹#›</a:t>
            </a:fld>
            <a:endParaRPr lang="en-US"/>
          </a:p>
        </p:txBody>
      </p:sp>
    </p:spTree>
    <p:extLst>
      <p:ext uri="{BB962C8B-B14F-4D97-AF65-F5344CB8AC3E}">
        <p14:creationId xmlns:p14="http://schemas.microsoft.com/office/powerpoint/2010/main" val="142240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pPr/>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pPr/>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pPr/>
              <a:t>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pPr/>
              <a:t>12/20/18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pPr/>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37165"/>
            <a:ext cx="5797964" cy="803867"/>
          </a:xfrm>
        </p:spPr>
        <p:txBody>
          <a:bodyPr anchor="ctr"/>
          <a:lstStyle/>
          <a:p>
            <a:r>
              <a:rPr lang="en-US" sz="1800" b="1" dirty="0">
                <a:solidFill>
                  <a:schemeClr val="tx1"/>
                </a:solidFill>
              </a:rPr>
              <a:t>UW MRSEC Research Experience for Teachers Program Provides both Research and Cultural Literacy Experiences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Anne Lynn Gillian-Daniel</a:t>
            </a:r>
          </a:p>
          <a:p>
            <a:r>
              <a:rPr lang="en-US" sz="1200" b="1" dirty="0">
                <a:solidFill>
                  <a:schemeClr val="bg1"/>
                </a:solidFill>
              </a:rPr>
              <a:t>University of Wisconsin Madison MRSEC</a:t>
            </a:r>
          </a:p>
        </p:txBody>
      </p:sp>
      <p:sp>
        <p:nvSpPr>
          <p:cNvPr id="8" name="Rectangle 7"/>
          <p:cNvSpPr/>
          <p:nvPr/>
        </p:nvSpPr>
        <p:spPr>
          <a:xfrm>
            <a:off x="152399" y="254584"/>
            <a:ext cx="2805953" cy="461665"/>
          </a:xfrm>
          <a:prstGeom prst="rect">
            <a:avLst/>
          </a:prstGeom>
        </p:spPr>
        <p:txBody>
          <a:bodyPr wrap="square" anchor="ctr">
            <a:spAutoFit/>
          </a:bodyPr>
          <a:lstStyle/>
          <a:p>
            <a:r>
              <a:rPr lang="en-US" sz="1200" b="1" dirty="0">
                <a:solidFill>
                  <a:schemeClr val="bg1"/>
                </a:solidFill>
              </a:rPr>
              <a:t>Materials Research Science and Engineering Centers DMR-1121288 </a:t>
            </a:r>
          </a:p>
        </p:txBody>
      </p:sp>
      <p:sp>
        <p:nvSpPr>
          <p:cNvPr id="9" name="Text Box 28"/>
          <p:cNvSpPr txBox="1">
            <a:spLocks noChangeArrowheads="1"/>
          </p:cNvSpPr>
          <p:nvPr/>
        </p:nvSpPr>
        <p:spPr bwMode="auto">
          <a:xfrm>
            <a:off x="226790" y="1295405"/>
            <a:ext cx="377371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Teachers from Wisconsin (4) and Puerto Rico (2) came together in Puerto Rico in July 2017 for the capstone week of their Research Experiences for Teachers Program (RET).   Throughout the 6-week program, the teachers had the opportunity to do authentic research and develop a new curriculum module in the laboratories of faculty members at either the UW MRSEC or the University of Puerto Rico Mayagüez (UPRM).  During the capstone week program, the teachers met in person and presented their research experiences and curriculum modules to one another. The teachers also had the opportunity to learn about the language, culture, and food, as well as agricultural and educational systems in an area of the country that is very different than their home region. </a:t>
            </a:r>
          </a:p>
        </p:txBody>
      </p:sp>
      <p:sp>
        <p:nvSpPr>
          <p:cNvPr id="18" name="TextBox 17"/>
          <p:cNvSpPr txBox="1"/>
          <p:nvPr/>
        </p:nvSpPr>
        <p:spPr>
          <a:xfrm>
            <a:off x="4015629" y="5345008"/>
            <a:ext cx="5128371" cy="954107"/>
          </a:xfrm>
          <a:prstGeom prst="rect">
            <a:avLst/>
          </a:prstGeom>
          <a:noFill/>
        </p:spPr>
        <p:txBody>
          <a:bodyPr wrap="square" rtlCol="0">
            <a:spAutoFit/>
          </a:bodyPr>
          <a:lstStyle/>
          <a:p>
            <a:r>
              <a:rPr lang="en-US" sz="1400" b="1" dirty="0">
                <a:latin typeface="Arial" charset="0"/>
                <a:ea typeface="Arial" charset="0"/>
                <a:cs typeface="Arial" charset="0"/>
              </a:rPr>
              <a:t>During the 2017 Capstone week, teachers shared their education modules with their cohort (top), learned about agriculturally important coffee (bottom left), and about the impact of climate change on coral reefs (bottom right). </a:t>
            </a:r>
          </a:p>
        </p:txBody>
      </p:sp>
      <p:sp>
        <p:nvSpPr>
          <p:cNvPr id="11" name="Rectangle 10"/>
          <p:cNvSpPr/>
          <p:nvPr/>
        </p:nvSpPr>
        <p:spPr>
          <a:xfrm>
            <a:off x="152400" y="745755"/>
            <a:ext cx="719138" cy="276999"/>
          </a:xfrm>
          <a:prstGeom prst="rect">
            <a:avLst/>
          </a:prstGeom>
        </p:spPr>
        <p:txBody>
          <a:bodyPr wrap="square" anchor="ctr">
            <a:spAutoFit/>
          </a:bodyPr>
          <a:lstStyle/>
          <a:p>
            <a:r>
              <a:rPr lang="en-US" sz="1200" b="1" dirty="0">
                <a:solidFill>
                  <a:srgbClr val="002060"/>
                </a:solidFill>
              </a:rPr>
              <a:t>2017</a:t>
            </a:r>
          </a:p>
        </p:txBody>
      </p:sp>
      <p:sp>
        <p:nvSpPr>
          <p:cNvPr id="13" name="Rectangle 12"/>
          <p:cNvSpPr/>
          <p:nvPr/>
        </p:nvSpPr>
        <p:spPr>
          <a:xfrm>
            <a:off x="657767" y="743556"/>
            <a:ext cx="2759803" cy="276999"/>
          </a:xfrm>
          <a:prstGeom prst="rect">
            <a:avLst/>
          </a:prstGeom>
        </p:spPr>
        <p:txBody>
          <a:bodyPr wrap="square" anchor="ctr">
            <a:spAutoFit/>
          </a:bodyPr>
          <a:lstStyle/>
          <a:p>
            <a:r>
              <a:rPr lang="en-US" sz="1200" b="1" dirty="0">
                <a:solidFill>
                  <a:srgbClr val="002060"/>
                </a:solidFill>
              </a:rPr>
              <a:t>Education Group Broader Impacts</a:t>
            </a:r>
          </a:p>
        </p:txBody>
      </p:sp>
      <p:pic>
        <p:nvPicPr>
          <p:cNvPr id="12" name="Picture 11" descr="Teachers work on an educational module in a group. Four teachers work around a table on the project." title="Teachers working on projects">
            <a:extLst>
              <a:ext uri="{FF2B5EF4-FFF2-40B4-BE49-F238E27FC236}">
                <a16:creationId xmlns:a16="http://schemas.microsoft.com/office/drawing/2014/main" id="{DFB20436-4C9C-4C48-B240-7EFEB3437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405" y="1471250"/>
            <a:ext cx="2644420" cy="1983315"/>
          </a:xfrm>
          <a:prstGeom prst="rect">
            <a:avLst/>
          </a:prstGeom>
        </p:spPr>
      </p:pic>
      <p:pic>
        <p:nvPicPr>
          <p:cNvPr id="15" name="Picture 14" descr="Teachers circle around an instructor as they listen. All the people are waist deep in the water." title="Teachers in the ocean">
            <a:extLst>
              <a:ext uri="{FF2B5EF4-FFF2-40B4-BE49-F238E27FC236}">
                <a16:creationId xmlns:a16="http://schemas.microsoft.com/office/drawing/2014/main" id="{EB756DD1-D4EB-4141-AD5D-3C72665DB51D}"/>
              </a:ext>
            </a:extLst>
          </p:cNvPr>
          <p:cNvPicPr>
            <a:picLocks noChangeAspect="1"/>
          </p:cNvPicPr>
          <p:nvPr/>
        </p:nvPicPr>
        <p:blipFill rotWithShape="1">
          <a:blip r:embed="rId3">
            <a:extLst>
              <a:ext uri="{28A0092B-C50C-407E-A947-70E740481C1C}">
                <a14:useLocalDpi xmlns:a14="http://schemas.microsoft.com/office/drawing/2010/main" val="0"/>
              </a:ext>
            </a:extLst>
          </a:blip>
          <a:srcRect b="19019"/>
          <a:stretch/>
        </p:blipFill>
        <p:spPr>
          <a:xfrm>
            <a:off x="6256693" y="3527994"/>
            <a:ext cx="2709999" cy="1645920"/>
          </a:xfrm>
          <a:prstGeom prst="rect">
            <a:avLst/>
          </a:prstGeom>
        </p:spPr>
      </p:pic>
      <p:pic>
        <p:nvPicPr>
          <p:cNvPr id="16" name="Picture 15" descr="Teachers circle around a local in Puerto Rico. The local stands in the middle of the street while the group forms a semi-circle around them." title="Teachers listen to a local">
            <a:extLst>
              <a:ext uri="{FF2B5EF4-FFF2-40B4-BE49-F238E27FC236}">
                <a16:creationId xmlns:a16="http://schemas.microsoft.com/office/drawing/2014/main" id="{2D3D485E-E499-6B49-A197-7830D399027D}"/>
              </a:ext>
            </a:extLst>
          </p:cNvPr>
          <p:cNvPicPr>
            <a:picLocks noChangeAspect="1"/>
          </p:cNvPicPr>
          <p:nvPr/>
        </p:nvPicPr>
        <p:blipFill rotWithShape="1">
          <a:blip r:embed="rId4">
            <a:extLst>
              <a:ext uri="{28A0092B-C50C-407E-A947-70E740481C1C}">
                <a14:useLocalDpi xmlns:a14="http://schemas.microsoft.com/office/drawing/2010/main" val="0"/>
              </a:ext>
            </a:extLst>
          </a:blip>
          <a:srcRect t="14895" r="25306" b="7756"/>
          <a:stretch/>
        </p:blipFill>
        <p:spPr>
          <a:xfrm>
            <a:off x="4073103" y="3543300"/>
            <a:ext cx="2119209" cy="1645920"/>
          </a:xfrm>
          <a:prstGeom prst="rect">
            <a:avLst/>
          </a:prstGeom>
        </p:spPr>
      </p:pic>
    </p:spTree>
    <p:extLst>
      <p:ext uri="{BB962C8B-B14F-4D97-AF65-F5344CB8AC3E}">
        <p14:creationId xmlns:p14="http://schemas.microsoft.com/office/powerpoint/2010/main" val="281059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12732</TotalTime>
  <Words>211</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UW MRSEC Research Experience for Teachers Program Provides both Research and Cultural Literacy Experiences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97</cp:revision>
  <cp:lastPrinted>2017-03-09T17:45:43Z</cp:lastPrinted>
  <dcterms:created xsi:type="dcterms:W3CDTF">2016-07-19T18:16:54Z</dcterms:created>
  <dcterms:modified xsi:type="dcterms:W3CDTF">2018-12-20T15:13:00Z</dcterms:modified>
</cp:coreProperties>
</file>