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4191" autoAdjust="0"/>
  </p:normalViewPr>
  <p:slideViewPr>
    <p:cSldViewPr snapToGrid="0" snapToObjects="1">
      <p:cViewPr varScale="1">
        <p:scale>
          <a:sx n="110" d="100"/>
          <a:sy n="110" d="100"/>
        </p:scale>
        <p:origin x="62" y="62"/>
      </p:cViewPr>
      <p:guideLst/>
    </p:cSldViewPr>
  </p:slideViewPr>
  <p:notesTextViewPr>
    <p:cViewPr>
      <p:scale>
        <a:sx n="3" d="2"/>
        <a:sy n="3" d="2"/>
      </p:scale>
      <p:origin x="0" y="-91"/>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4/23/2023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Wisconsin MRSEC researchers used 4D STEM with a MRSEC-develop ultrafast electron camera to measure the in-plane orientation domain size of physical vapor deposited (PVD) thin films of an organic semiconductor, </a:t>
            </a:r>
            <a:r>
              <a:rPr lang="en-US" sz="1200" dirty="0" err="1">
                <a:solidFill>
                  <a:schemeClr val="tx1"/>
                </a:solidFill>
                <a:latin typeface="+mn-lt"/>
              </a:rPr>
              <a:t>phenanthroperylene</a:t>
            </a:r>
            <a:r>
              <a:rPr lang="en-US" sz="1200" dirty="0">
                <a:solidFill>
                  <a:schemeClr val="tx1"/>
                </a:solidFill>
                <a:latin typeface="+mn-lt"/>
              </a:rPr>
              <a:t> ester. The ultrafast camera enabled measurements unaffected by electron beam damage to the sample. The results show that the domain size is controlled by a combination of templating from the bottom of the film and surface diffusion during film growth, enabling control of the domains through PVD growth conditions.</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a:t>
            </a:r>
            <a:r>
              <a:rPr lang="en-US" sz="1200" b="0" dirty="0">
                <a:solidFill>
                  <a:schemeClr val="tx1"/>
                </a:solidFill>
                <a:latin typeface="+mn-lt"/>
              </a:rPr>
              <a:t> For organic semiconductors like </a:t>
            </a:r>
            <a:r>
              <a:rPr lang="en-US" sz="1200" dirty="0" err="1">
                <a:solidFill>
                  <a:schemeClr val="tx1"/>
                </a:solidFill>
                <a:latin typeface="+mn-lt"/>
              </a:rPr>
              <a:t>phenanthroperylene</a:t>
            </a:r>
            <a:r>
              <a:rPr lang="en-US" sz="1200" dirty="0">
                <a:solidFill>
                  <a:schemeClr val="tx1"/>
                </a:solidFill>
                <a:latin typeface="+mn-lt"/>
              </a:rPr>
              <a:t> ester, molecular orientation controls light emission and absorption, and is likely to play a significant role in charge mobility.</a:t>
            </a:r>
            <a:r>
              <a:rPr lang="en-US" sz="1200" b="0" dirty="0">
                <a:solidFill>
                  <a:schemeClr val="tx1"/>
                </a:solidFill>
                <a:latin typeface="+mn-lt"/>
              </a:rPr>
              <a:t> Controlling in-plane orientation domain size and the misorientation angle between neighboring domains using the methods developed here should enable control over those properties using industry-standard PVD methods and at temperatures more than 100 K lower than the temperatures required to create large, oriented liquid-crystal domains through annealing alone. More generally, extending 4D STEM characterization methods to soft materials holds great potential for understanding their meso- and nanoscale structure. </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IRG 1 seeks to use PVD of glasses to manipulate stability and access new glass states. Highly oriented glasses like the materials studied here push our understanding of glassy materials by being very strongly structurally ordered, but still exhibiting a glass transition on heating. Understanding and controlling how they grow is a step on the path to creating defining the limits of glassy materials, engineering new glass structure / property relationships, and deeper understanding of the glass state in </a:t>
            </a:r>
            <a:r>
              <a:rPr lang="en-US" sz="1200">
                <a:solidFill>
                  <a:schemeClr val="tx1"/>
                </a:solidFill>
                <a:latin typeface="+mn-lt"/>
              </a:rPr>
              <a:t>general.</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D. Chatterjee, S. Huang, K. Gu, J. Ju, J. Yu, H. Bock, L. Yu, M. D. Ediger, P. M. Voyles, Using 4D STEM to Probe Mesoscale Order in Molecular Glass Films Prepared by Physical Vapor Deposition. Nano Lett. </a:t>
            </a:r>
            <a:r>
              <a:rPr lang="en-US" sz="1200" b="1" dirty="0">
                <a:solidFill>
                  <a:schemeClr val="tx1"/>
                </a:solidFill>
                <a:latin typeface="+mn-lt"/>
              </a:rPr>
              <a:t>23</a:t>
            </a:r>
            <a:r>
              <a:rPr lang="en-US" sz="1200" b="0" dirty="0">
                <a:solidFill>
                  <a:schemeClr val="tx1"/>
                </a:solidFill>
                <a:latin typeface="+mn-lt"/>
              </a:rPr>
              <a:t>, 2009–2015 (2023). DOI: 10.1021/acs.nanolett.3c00197 NSF PAR: 10398450</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Highly Oriented Glassy Thin Films of Organic Semiconductors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Wisconsin MRSEC </a:t>
            </a:r>
          </a:p>
          <a:p>
            <a:r>
              <a:rPr lang="en-US" sz="1400" b="1" dirty="0">
                <a:latin typeface="Arial" panose="020B0604020202020204" pitchFamily="34" charset="0"/>
                <a:cs typeface="Arial" panose="020B0604020202020204" pitchFamily="34" charset="0"/>
              </a:rPr>
              <a:t>DMR-1720415</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397272" y="845156"/>
            <a:ext cx="678243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Paul Voyles, Mark Ediger, Lian Yu, University of Wisconsin-Madison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477188" y="1468523"/>
            <a:ext cx="446743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1200"/>
              </a:spcAft>
            </a:pPr>
            <a:r>
              <a:rPr lang="en-US" sz="1400" dirty="0"/>
              <a:t>Textbooks say that glasses are structurally disordered and isotropic, meaning that their constituent molecules don’t’ form a repeating pattern and point in random directions. However, glasses made of non-spherical molecules shaped, for example, like rods or disks, can have preferred orientations for the molecules.</a:t>
            </a:r>
          </a:p>
          <a:p>
            <a:pPr algn="just" eaLnBrk="1" hangingPunct="1">
              <a:spcAft>
                <a:spcPts val="1200"/>
              </a:spcAft>
            </a:pPr>
            <a:r>
              <a:rPr lang="en-US" sz="1400" dirty="0"/>
              <a:t>Researchers in the Wisconsin MRSEC have shown that how fast molecules move on the surface of a glass thin film as it is being grown determines the size of regions that share orientation. </a:t>
            </a:r>
          </a:p>
          <a:p>
            <a:pPr algn="just" eaLnBrk="1" hangingPunct="1">
              <a:spcAft>
                <a:spcPts val="1200"/>
              </a:spcAft>
            </a:pPr>
            <a:r>
              <a:rPr lang="en-US" sz="1400" dirty="0"/>
              <a:t>The in-plane orientation of the molecules effect how they conduct electricity and interact with light. In general, more alignment is better for applications ranging from flexible transistors to organic light emitting diodes to organic photovoltaics. Controlling alignment using industry standard processes and at moderate temperature will help create materials that will improve all of these technologies. </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grpSp>
        <p:nvGrpSpPr>
          <p:cNvPr id="7" name="Group 6">
            <a:extLst>
              <a:ext uri="{FF2B5EF4-FFF2-40B4-BE49-F238E27FC236}">
                <a16:creationId xmlns:a16="http://schemas.microsoft.com/office/drawing/2014/main" id="{D196E53E-17DB-758C-FE21-18CBC78D9A39}"/>
              </a:ext>
            </a:extLst>
          </p:cNvPr>
          <p:cNvGrpSpPr>
            <a:grpSpLocks noChangeAspect="1"/>
          </p:cNvGrpSpPr>
          <p:nvPr/>
        </p:nvGrpSpPr>
        <p:grpSpPr>
          <a:xfrm>
            <a:off x="5577622" y="1661536"/>
            <a:ext cx="6174371" cy="3316126"/>
            <a:chOff x="4976734" y="1828801"/>
            <a:chExt cx="6893900" cy="3702570"/>
          </a:xfrm>
        </p:grpSpPr>
        <p:pic>
          <p:nvPicPr>
            <p:cNvPr id="3" name="Picture 2">
              <a:extLst>
                <a:ext uri="{FF2B5EF4-FFF2-40B4-BE49-F238E27FC236}">
                  <a16:creationId xmlns:a16="http://schemas.microsoft.com/office/drawing/2014/main" id="{FE99B478-7503-74CB-EC09-B5114CCF9775}"/>
                </a:ext>
              </a:extLst>
            </p:cNvPr>
            <p:cNvPicPr>
              <a:picLocks noChangeAspect="1"/>
            </p:cNvPicPr>
            <p:nvPr/>
          </p:nvPicPr>
          <p:blipFill>
            <a:blip r:embed="rId4"/>
            <a:stretch>
              <a:fillRect/>
            </a:stretch>
          </p:blipFill>
          <p:spPr>
            <a:xfrm>
              <a:off x="8103672" y="1828801"/>
              <a:ext cx="3766962" cy="3702570"/>
            </a:xfrm>
            <a:prstGeom prst="rect">
              <a:avLst/>
            </a:prstGeom>
          </p:spPr>
        </p:pic>
        <p:grpSp>
          <p:nvGrpSpPr>
            <p:cNvPr id="5" name="Group 4">
              <a:extLst>
                <a:ext uri="{FF2B5EF4-FFF2-40B4-BE49-F238E27FC236}">
                  <a16:creationId xmlns:a16="http://schemas.microsoft.com/office/drawing/2014/main" id="{EC33070B-5AB5-F890-52E9-C0092DF9D548}"/>
                </a:ext>
              </a:extLst>
            </p:cNvPr>
            <p:cNvGrpSpPr>
              <a:grpSpLocks noChangeAspect="1"/>
            </p:cNvGrpSpPr>
            <p:nvPr/>
          </p:nvGrpSpPr>
          <p:grpSpPr>
            <a:xfrm>
              <a:off x="4976734" y="1828801"/>
              <a:ext cx="3072984" cy="3674024"/>
              <a:chOff x="2383436" y="2870615"/>
              <a:chExt cx="1993692" cy="2383635"/>
            </a:xfrm>
          </p:grpSpPr>
          <p:pic>
            <p:nvPicPr>
              <p:cNvPr id="2" name="Picture 1" descr="Diagram&#10;&#10;Description automatically generated">
                <a:extLst>
                  <a:ext uri="{FF2B5EF4-FFF2-40B4-BE49-F238E27FC236}">
                    <a16:creationId xmlns:a16="http://schemas.microsoft.com/office/drawing/2014/main" id="{B9394E80-F639-FBF5-A878-E0DEB1FF1C16}"/>
                  </a:ext>
                </a:extLst>
              </p:cNvPr>
              <p:cNvPicPr>
                <a:picLocks noChangeAspect="1"/>
              </p:cNvPicPr>
              <p:nvPr/>
            </p:nvPicPr>
            <p:blipFill rotWithShape="1">
              <a:blip r:embed="rId5">
                <a:extLst>
                  <a:ext uri="{FF2B5EF4-FFF2-40B4-BE49-F238E27FC236}">
                    <a16:creationI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lc="http://schemas.openxmlformats.org/drawingml/2006/lockedCanvas" id="{FE8C4E2E-7879-CF4B-A38A-ACF4F6C061FC}"/>
                  </a:ext>
                </a:extLst>
              </a:blip>
              <a:srcRect l="5482" t="44247" r="57049"/>
              <a:stretch/>
            </p:blipFill>
            <p:spPr>
              <a:xfrm>
                <a:off x="2383436" y="2870615"/>
                <a:ext cx="1993692" cy="2383635"/>
              </a:xfrm>
              <a:prstGeom prst="rect">
                <a:avLst/>
              </a:prstGeom>
            </p:spPr>
          </p:pic>
          <p:sp>
            <p:nvSpPr>
              <p:cNvPr id="4" name="Rectangle 3">
                <a:extLst>
                  <a:ext uri="{FF2B5EF4-FFF2-40B4-BE49-F238E27FC236}">
                    <a16:creationId xmlns:a16="http://schemas.microsoft.com/office/drawing/2014/main" id="{E579E621-8C0E-399D-4500-C56F435C8984}"/>
                  </a:ext>
                </a:extLst>
              </p:cNvPr>
              <p:cNvSpPr/>
              <p:nvPr/>
            </p:nvSpPr>
            <p:spPr>
              <a:xfrm>
                <a:off x="4212236" y="2870615"/>
                <a:ext cx="164892" cy="232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B4DB43C6-92CF-B2AC-D1D1-B458379CA040}"/>
              </a:ext>
            </a:extLst>
          </p:cNvPr>
          <p:cNvSpPr txBox="1"/>
          <p:nvPr/>
        </p:nvSpPr>
        <p:spPr>
          <a:xfrm>
            <a:off x="5450612" y="5122014"/>
            <a:ext cx="6428390" cy="954107"/>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(left) Wisconsin MRSEC researchers used a tiny electron beam bouncing off disk-shaped molecules to measure their orientation in sub-nanometer domains. (right) An experimental map of molecular orientation in a thin film organic semiconductor.</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3382</TotalTime>
  <Words>597</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Paul Voyles</cp:lastModifiedBy>
  <cp:revision>278</cp:revision>
  <cp:lastPrinted>2018-03-20T12:31:18Z</cp:lastPrinted>
  <dcterms:created xsi:type="dcterms:W3CDTF">2017-10-05T17:34:54Z</dcterms:created>
  <dcterms:modified xsi:type="dcterms:W3CDTF">2023-04-23T16:40:47Z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