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1" autoAdjust="0"/>
    <p:restoredTop sz="91743" autoAdjust="0"/>
  </p:normalViewPr>
  <p:slideViewPr>
    <p:cSldViewPr snapToGrid="0" snapToObjects="1">
      <p:cViewPr varScale="1">
        <p:scale>
          <a:sx n="109" d="100"/>
          <a:sy n="109" d="100"/>
        </p:scale>
        <p:origin x="166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38396E-5056-FE42-B285-F8914B681942}" type="datetimeFigureOut">
              <a:rPr lang="en-US" smtClean="0"/>
              <a:t>5/16/2022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B030E29-3ACF-ED4C-AA26-C91190D94176}" type="slidenum">
              <a:rPr lang="en-US" smtClean="0"/>
              <a:t>‹#›</a:t>
            </a:fld>
            <a:endParaRPr lang="en-US"/>
          </a:p>
        </p:txBody>
      </p:sp>
    </p:spTree>
    <p:extLst>
      <p:ext uri="{BB962C8B-B14F-4D97-AF65-F5344CB8AC3E}">
        <p14:creationId xmlns:p14="http://schemas.microsoft.com/office/powerpoint/2010/main" val="237316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 previously proposed a theory that two-level systems (TLS) in glasses couple with one another via phonons with a random distribution of coupling strengths caused to the random orientation TLS elastic dipoles. This theory has now been tested using qubit spectroscopy. When the qubit is resonant with a single TLS in it’s insulator, the relaxation time dramatically decreases, so each arc in the top figure represents the energy splitting of a single TLS. By analyzing many such </a:t>
            </a:r>
            <a:r>
              <a:rPr lang="en-US" dirty="0" err="1"/>
              <a:t>splittings</a:t>
            </a:r>
            <a:r>
              <a:rPr lang="en-US" dirty="0"/>
              <a:t>, the IRG showed that it is consistent with the new theory of random coupling and inconsistent with the previous model assuming constant coupling for all TLS. Similar structures were identified in molecular dynamics simulations of glasses based on the machine learning concept of softness, which predicts propensity for motion based on static structure. The softness-identified TLS decrease in density with the fictive temperature of the glass, which is a measure of glass stability. This connect between TLS density and stability connects the low temperature and high temperature properties of glasses and points to increasing stability experimentally as a pathway to creating glasses with lower losses for technologies </a:t>
            </a:r>
            <a:r>
              <a:rPr lang="en-US"/>
              <a:t>including qubits.</a:t>
            </a:r>
            <a:endParaRPr lang="en-US" dirty="0"/>
          </a:p>
        </p:txBody>
      </p:sp>
      <p:sp>
        <p:nvSpPr>
          <p:cNvPr id="4" name="Slide Number Placeholder 3"/>
          <p:cNvSpPr>
            <a:spLocks noGrp="1"/>
          </p:cNvSpPr>
          <p:nvPr>
            <p:ph type="sldNum" sz="quarter" idx="5"/>
          </p:nvPr>
        </p:nvSpPr>
        <p:spPr/>
        <p:txBody>
          <a:bodyPr/>
          <a:lstStyle/>
          <a:p>
            <a:fld id="{BB030E29-3ACF-ED4C-AA26-C91190D94176}" type="slidenum">
              <a:rPr lang="en-US" smtClean="0"/>
              <a:t>1</a:t>
            </a:fld>
            <a:endParaRPr lang="en-US"/>
          </a:p>
        </p:txBody>
      </p:sp>
    </p:spTree>
    <p:extLst>
      <p:ext uri="{BB962C8B-B14F-4D97-AF65-F5344CB8AC3E}">
        <p14:creationId xmlns:p14="http://schemas.microsoft.com/office/powerpoint/2010/main" val="54367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5/16/2022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Low temperature properties of glass and its connection to </a:t>
            </a:r>
            <a:r>
              <a:rPr lang="en-US" sz="1800" b="1">
                <a:solidFill>
                  <a:schemeClr val="tx1"/>
                </a:solidFill>
              </a:rPr>
              <a:t>glass stability</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Clare Yu, University of California, Irvine; Bu Wang, University of Wisconsin-Madison</a:t>
            </a:r>
          </a:p>
        </p:txBody>
      </p:sp>
      <p:sp>
        <p:nvSpPr>
          <p:cNvPr id="8" name="Rectangle 7"/>
          <p:cNvSpPr/>
          <p:nvPr/>
        </p:nvSpPr>
        <p:spPr>
          <a:xfrm>
            <a:off x="152400" y="269974"/>
            <a:ext cx="2759824" cy="430887"/>
          </a:xfrm>
          <a:prstGeom prst="rect">
            <a:avLst/>
          </a:prstGeom>
        </p:spPr>
        <p:txBody>
          <a:bodyPr wrap="square" anchor="ctr">
            <a:spAutoFit/>
          </a:bodyPr>
          <a:lstStyle/>
          <a:p>
            <a:r>
              <a:rPr lang="en-US" sz="1100" b="1" dirty="0">
                <a:solidFill>
                  <a:schemeClr val="bg1"/>
                </a:solidFill>
              </a:rPr>
              <a:t>Materials Research Science and Engineering Centers, DMR-1720415</a:t>
            </a:r>
          </a:p>
        </p:txBody>
      </p:sp>
      <p:sp>
        <p:nvSpPr>
          <p:cNvPr id="9" name="Text Box 28"/>
          <p:cNvSpPr txBox="1">
            <a:spLocks noChangeArrowheads="1"/>
          </p:cNvSpPr>
          <p:nvPr/>
        </p:nvSpPr>
        <p:spPr bwMode="auto">
          <a:xfrm>
            <a:off x="151098" y="1111507"/>
            <a:ext cx="40767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200"/>
              </a:spcAft>
            </a:pPr>
            <a:r>
              <a:rPr lang="en-US" sz="1400" dirty="0"/>
              <a:t>Because the structure of glass is random, some of the atoms can jump between two positions, with two different energies. The two atom configurations are called “two level systems” (TLS) and switching from one to another absorbs energy that interferes with the propagation of sound and the operation of qubits. </a:t>
            </a:r>
          </a:p>
          <a:p>
            <a:pPr algn="just" eaLnBrk="1" hangingPunct="1">
              <a:spcAft>
                <a:spcPts val="1200"/>
              </a:spcAft>
            </a:pPr>
            <a:r>
              <a:rPr lang="en-US" sz="1400" dirty="0"/>
              <a:t>Wisconsin MRSEC IRG 1 developed a new theory describing how sound waves couple two level systems together. Experiments using a superconducting qubit measured the coupling of many TLS, one at a time, and showed that they are consistent with the theory. Machine learning applied to simulations identified the atomic arrangements associated with TLS and showed that as the glass grows more stable, the TLS density decreases. </a:t>
            </a:r>
          </a:p>
          <a:p>
            <a:pPr algn="just" eaLnBrk="1" hangingPunct="1">
              <a:spcAft>
                <a:spcPts val="1200"/>
              </a:spcAft>
            </a:pPr>
            <a:r>
              <a:rPr lang="en-US" sz="1400" dirty="0"/>
              <a:t>These results present a clear path to better glasses for quantum computers, extremely reflective mirrors, and other technologies that require very low loss insulating glasses.</a:t>
            </a:r>
          </a:p>
        </p:txBody>
      </p:sp>
      <p:sp>
        <p:nvSpPr>
          <p:cNvPr id="12" name="Rectangle 11"/>
          <p:cNvSpPr/>
          <p:nvPr/>
        </p:nvSpPr>
        <p:spPr>
          <a:xfrm>
            <a:off x="152400" y="745755"/>
            <a:ext cx="1148862" cy="276999"/>
          </a:xfrm>
          <a:prstGeom prst="rect">
            <a:avLst/>
          </a:prstGeom>
        </p:spPr>
        <p:txBody>
          <a:bodyPr wrap="square" anchor="ctr">
            <a:spAutoFit/>
          </a:bodyPr>
          <a:lstStyle/>
          <a:p>
            <a:r>
              <a:rPr lang="en-US" sz="1200" b="1" dirty="0">
                <a:solidFill>
                  <a:srgbClr val="002060"/>
                </a:solidFill>
              </a:rPr>
              <a:t>IRG 1, 2021</a:t>
            </a:r>
          </a:p>
        </p:txBody>
      </p:sp>
      <p:sp>
        <p:nvSpPr>
          <p:cNvPr id="3" name="Rectangle 2">
            <a:extLst>
              <a:ext uri="{FF2B5EF4-FFF2-40B4-BE49-F238E27FC236}">
                <a16:creationId xmlns:a16="http://schemas.microsoft.com/office/drawing/2014/main" id="{89B64E08-4B36-4043-87A9-4D74EADA5F25}"/>
              </a:ext>
            </a:extLst>
          </p:cNvPr>
          <p:cNvSpPr/>
          <p:nvPr/>
        </p:nvSpPr>
        <p:spPr>
          <a:xfrm>
            <a:off x="3100907" y="6265253"/>
            <a:ext cx="5916573" cy="577081"/>
          </a:xfrm>
          <a:prstGeom prst="rect">
            <a:avLst/>
          </a:prstGeom>
        </p:spPr>
        <p:txBody>
          <a:bodyPr wrap="square">
            <a:spAutoFit/>
          </a:bodyPr>
          <a:lstStyle/>
          <a:p>
            <a:pPr>
              <a:spcBef>
                <a:spcPts val="0"/>
              </a:spcBef>
              <a:spcAft>
                <a:spcPts val="0"/>
              </a:spcAft>
            </a:pPr>
            <a:r>
              <a:rPr lang="en-US" sz="1050" dirty="0" err="1">
                <a:latin typeface="Arial" charset="0"/>
              </a:rPr>
              <a:t>Carruzzo</a:t>
            </a:r>
            <a:r>
              <a:rPr lang="en-US" sz="1050" dirty="0">
                <a:latin typeface="Arial" charset="0"/>
              </a:rPr>
              <a:t>, H.M., </a:t>
            </a:r>
            <a:r>
              <a:rPr lang="en-US" sz="1050" dirty="0" err="1">
                <a:latin typeface="Arial" charset="0"/>
              </a:rPr>
              <a:t>Bilmes</a:t>
            </a:r>
            <a:r>
              <a:rPr lang="en-US" sz="1050" dirty="0">
                <a:latin typeface="Arial" charset="0"/>
              </a:rPr>
              <a:t>, A., </a:t>
            </a:r>
            <a:r>
              <a:rPr lang="en-US" sz="1050" dirty="0" err="1">
                <a:latin typeface="Arial" charset="0"/>
              </a:rPr>
              <a:t>Lisenfeld</a:t>
            </a:r>
            <a:r>
              <a:rPr lang="en-US" sz="1050" dirty="0">
                <a:latin typeface="Arial" charset="0"/>
              </a:rPr>
              <a:t>, J., Yu, Z., Wang, B., Wan, Z., Schmidt, J.R. and Clare, C.Y., 2021. Distribution of two-level system couplings to strain and electric fields in glasses at low temperatures. Physical Review B, 104(13), p.134203.</a:t>
            </a:r>
          </a:p>
        </p:txBody>
      </p:sp>
      <p:pic>
        <p:nvPicPr>
          <p:cNvPr id="11" name="Picture 10" descr="Atomic configurations in a glass exhibiting switching between the two configurations of the TLS.">
            <a:extLst>
              <a:ext uri="{FF2B5EF4-FFF2-40B4-BE49-F238E27FC236}">
                <a16:creationId xmlns:a16="http://schemas.microsoft.com/office/drawing/2014/main" id="{1AF1B3EF-DC26-BFA5-F2CD-61FEEA881C82}"/>
              </a:ext>
            </a:extLst>
          </p:cNvPr>
          <p:cNvPicPr>
            <a:picLocks noChangeAspect="1"/>
          </p:cNvPicPr>
          <p:nvPr/>
        </p:nvPicPr>
        <p:blipFill>
          <a:blip r:embed="rId3"/>
          <a:stretch>
            <a:fillRect/>
          </a:stretch>
        </p:blipFill>
        <p:spPr>
          <a:xfrm>
            <a:off x="4742418" y="3706120"/>
            <a:ext cx="3949810" cy="2362025"/>
          </a:xfrm>
          <a:prstGeom prst="rect">
            <a:avLst/>
          </a:prstGeom>
        </p:spPr>
      </p:pic>
      <p:grpSp>
        <p:nvGrpSpPr>
          <p:cNvPr id="6" name="Group 5" descr="Superconducting qubit spectroscopy showing resonant coupling to single TLS in the qubit insulator.">
            <a:extLst>
              <a:ext uri="{FF2B5EF4-FFF2-40B4-BE49-F238E27FC236}">
                <a16:creationId xmlns:a16="http://schemas.microsoft.com/office/drawing/2014/main" id="{EF604368-C04A-8188-2607-95361CCA0E8B}"/>
              </a:ext>
            </a:extLst>
          </p:cNvPr>
          <p:cNvGrpSpPr/>
          <p:nvPr/>
        </p:nvGrpSpPr>
        <p:grpSpPr>
          <a:xfrm>
            <a:off x="4455943" y="1581821"/>
            <a:ext cx="4413637" cy="2124299"/>
            <a:chOff x="4455943" y="1581821"/>
            <a:chExt cx="4413637" cy="2124299"/>
          </a:xfrm>
        </p:grpSpPr>
        <p:pic>
          <p:nvPicPr>
            <p:cNvPr id="10" name="Picture 9" descr="A picture containing text&#10;&#10;Description automatically generated">
              <a:extLst>
                <a:ext uri="{FF2B5EF4-FFF2-40B4-BE49-F238E27FC236}">
                  <a16:creationId xmlns:a16="http://schemas.microsoft.com/office/drawing/2014/main" id="{759C0B7D-3E96-ACEA-DD94-30B0C78958CC}"/>
                </a:ext>
              </a:extLst>
            </p:cNvPr>
            <p:cNvPicPr>
              <a:picLocks noChangeAspect="1"/>
            </p:cNvPicPr>
            <p:nvPr/>
          </p:nvPicPr>
          <p:blipFill>
            <a:blip r:embed="rId4"/>
            <a:stretch>
              <a:fillRect/>
            </a:stretch>
          </p:blipFill>
          <p:spPr>
            <a:xfrm>
              <a:off x="4455943" y="1581821"/>
              <a:ext cx="4413637" cy="2124299"/>
            </a:xfrm>
            <a:prstGeom prst="rect">
              <a:avLst/>
            </a:prstGeom>
          </p:spPr>
        </p:pic>
        <p:sp>
          <p:nvSpPr>
            <p:cNvPr id="4" name="Freeform: Shape 3">
              <a:extLst>
                <a:ext uri="{FF2B5EF4-FFF2-40B4-BE49-F238E27FC236}">
                  <a16:creationId xmlns:a16="http://schemas.microsoft.com/office/drawing/2014/main" id="{47B385EE-ACE2-A8D4-FD8F-7B1E562ABB84}"/>
                </a:ext>
              </a:extLst>
            </p:cNvPr>
            <p:cNvSpPr/>
            <p:nvPr/>
          </p:nvSpPr>
          <p:spPr>
            <a:xfrm>
              <a:off x="6599767" y="1629833"/>
              <a:ext cx="1629833" cy="1600215"/>
            </a:xfrm>
            <a:custGeom>
              <a:avLst/>
              <a:gdLst>
                <a:gd name="connsiteX0" fmla="*/ 0 w 1629833"/>
                <a:gd name="connsiteY0" fmla="*/ 12700 h 1600215"/>
                <a:gd name="connsiteX1" fmla="*/ 270933 w 1629833"/>
                <a:gd name="connsiteY1" fmla="*/ 905934 h 1600215"/>
                <a:gd name="connsiteX2" fmla="*/ 529166 w 1629833"/>
                <a:gd name="connsiteY2" fmla="*/ 1388534 h 1600215"/>
                <a:gd name="connsiteX3" fmla="*/ 812800 w 1629833"/>
                <a:gd name="connsiteY3" fmla="*/ 1600200 h 1600215"/>
                <a:gd name="connsiteX4" fmla="*/ 1138766 w 1629833"/>
                <a:gd name="connsiteY4" fmla="*/ 1380067 h 1600215"/>
                <a:gd name="connsiteX5" fmla="*/ 1409700 w 1629833"/>
                <a:gd name="connsiteY5" fmla="*/ 800100 h 1600215"/>
                <a:gd name="connsiteX6" fmla="*/ 1629833 w 1629833"/>
                <a:gd name="connsiteY6" fmla="*/ 0 h 16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833" h="1600215">
                  <a:moveTo>
                    <a:pt x="0" y="12700"/>
                  </a:moveTo>
                  <a:cubicBezTo>
                    <a:pt x="91369" y="344664"/>
                    <a:pt x="182739" y="676628"/>
                    <a:pt x="270933" y="905934"/>
                  </a:cubicBezTo>
                  <a:cubicBezTo>
                    <a:pt x="359127" y="1135240"/>
                    <a:pt x="438855" y="1272823"/>
                    <a:pt x="529166" y="1388534"/>
                  </a:cubicBezTo>
                  <a:cubicBezTo>
                    <a:pt x="619477" y="1504245"/>
                    <a:pt x="711200" y="1601611"/>
                    <a:pt x="812800" y="1600200"/>
                  </a:cubicBezTo>
                  <a:cubicBezTo>
                    <a:pt x="914400" y="1598789"/>
                    <a:pt x="1039283" y="1513417"/>
                    <a:pt x="1138766" y="1380067"/>
                  </a:cubicBezTo>
                  <a:cubicBezTo>
                    <a:pt x="1238249" y="1246717"/>
                    <a:pt x="1327855" y="1030111"/>
                    <a:pt x="1409700" y="800100"/>
                  </a:cubicBezTo>
                  <a:cubicBezTo>
                    <a:pt x="1491545" y="570089"/>
                    <a:pt x="1560689" y="285044"/>
                    <a:pt x="1629833" y="0"/>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C44E34F-E528-C619-DDCB-EBD3FC437322}"/>
                </a:ext>
              </a:extLst>
            </p:cNvPr>
            <p:cNvSpPr txBox="1"/>
            <p:nvPr/>
          </p:nvSpPr>
          <p:spPr>
            <a:xfrm>
              <a:off x="6857999" y="1738086"/>
              <a:ext cx="1110345" cy="577081"/>
            </a:xfrm>
            <a:prstGeom prst="rect">
              <a:avLst/>
            </a:prstGeom>
            <a:solidFill>
              <a:schemeClr val="accent1"/>
            </a:solidFill>
          </p:spPr>
          <p:txBody>
            <a:bodyPr wrap="square" rtlCol="0">
              <a:spAutoFit/>
            </a:bodyPr>
            <a:lstStyle/>
            <a:p>
              <a:r>
                <a:rPr lang="en-US" sz="1050" dirty="0">
                  <a:solidFill>
                    <a:srgbClr val="FFC000"/>
                  </a:solidFill>
                  <a:latin typeface="Arial" panose="020B0604020202020204" pitchFamily="34" charset="0"/>
                  <a:cs typeface="Arial" panose="020B0604020202020204" pitchFamily="34" charset="0"/>
                </a:rPr>
                <a:t>Every arc is the qubit coupled to a single TLS</a:t>
              </a:r>
            </a:p>
          </p:txBody>
        </p:sp>
      </p:gr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13299</TotalTime>
  <Words>475</Words>
  <Application>Microsoft Office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Low temperature properties of glass and its connection to glass stability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Paul Voyles</cp:lastModifiedBy>
  <cp:revision>184</cp:revision>
  <cp:lastPrinted>2016-08-01T15:14:13Z</cp:lastPrinted>
  <dcterms:created xsi:type="dcterms:W3CDTF">2016-07-19T18:16:54Z</dcterms:created>
  <dcterms:modified xsi:type="dcterms:W3CDTF">2022-05-16T15:22:58Z</dcterms:modified>
  <cp:category/>
</cp:coreProperties>
</file>