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1" autoAdjust="0"/>
    <p:restoredTop sz="83265" autoAdjust="0"/>
  </p:normalViewPr>
  <p:slideViewPr>
    <p:cSldViewPr snapToGrid="0" snapToObjects="1">
      <p:cViewPr varScale="1">
        <p:scale>
          <a:sx n="73" d="100"/>
          <a:sy n="73" d="100"/>
        </p:scale>
        <p:origin x="1674" y="6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8F928A7-8382-1340-8CFF-F38A2F651EB4}" type="datetimeFigureOut">
              <a:rPr lang="en-US" smtClean="0"/>
              <a:t>5/6/2021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A02F77B-88A3-EC47-8E1C-F3B01B94B87C}" type="slidenum">
              <a:rPr lang="en-US" smtClean="0"/>
              <a:t>‹#›</a:t>
            </a:fld>
            <a:endParaRPr lang="en-US"/>
          </a:p>
        </p:txBody>
      </p:sp>
    </p:spTree>
    <p:extLst>
      <p:ext uri="{BB962C8B-B14F-4D97-AF65-F5344CB8AC3E}">
        <p14:creationId xmlns:p14="http://schemas.microsoft.com/office/powerpoint/2010/main" val="114231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IRG has made extensive measurements and simulations of surface diffusivity in glasses, primarily near the glass transition temperature </a:t>
            </a:r>
            <a:r>
              <a:rPr lang="en-US" i="1" dirty="0" err="1"/>
              <a:t>T</a:t>
            </a:r>
            <a:r>
              <a:rPr lang="en-US" i="1" baseline="-25000" dirty="0" err="1"/>
              <a:t>g</a:t>
            </a:r>
            <a:r>
              <a:rPr lang="en-US" i="0" baseline="0" dirty="0"/>
              <a:t>. Experiments using the Mullins grating decay method have been widely used by the IRG to study surface diffusion on molecular glasses. Those methods have been transferred to IRG members working on metallic glasses and applied and extended through collaboration to measure surface diffusivity on covalently bonded glasses. These results show dramatically enhanced surface diffusivity for metallic glasses and selenium compared to bulk diffusion at the same temperature, although the enhancement is smaller than it is for some molecular glasses.</a:t>
            </a:r>
          </a:p>
          <a:p>
            <a:endParaRPr lang="en-US" i="0" baseline="0" dirty="0"/>
          </a:p>
          <a:p>
            <a:r>
              <a:rPr lang="en-US" i="0" baseline="0" dirty="0"/>
              <a:t>Simulations using molecular dynamics on several metallic glass compositions with EAM potentials were used to gain atomic-level insight into the factors governing diffusion. Diffusion in glasses in the bulk at low temperature proceeds by cage breaking and hopping. The IRG showed that surface diffusion occurs by the same fundamental mechanisms, and that the difference lies primarily in the energy barrier for cage breaking, rather than the energy barrier for hopping or the attempt frequency. </a:t>
            </a:r>
          </a:p>
          <a:p>
            <a:endParaRPr lang="en-US" i="0" baseline="0" dirty="0"/>
          </a:p>
          <a:p>
            <a:r>
              <a:rPr lang="en-US" i="0" baseline="0" dirty="0"/>
              <a:t>The IRG has combined all these results from experiments and simulations across organic and inorganic glasses with other surface diffusivity data from the literature to show a relationship between the ratio of surface to bulk diffusivity at </a:t>
            </a:r>
            <a:r>
              <a:rPr lang="en-US" i="1" baseline="0" dirty="0" err="1"/>
              <a:t>T</a:t>
            </a:r>
            <a:r>
              <a:rPr lang="en-US" i="1" baseline="-25000" dirty="0" err="1"/>
              <a:t>g</a:t>
            </a:r>
            <a:r>
              <a:rPr lang="en-US" i="0" baseline="0" dirty="0"/>
              <a:t> with the bulk fragility of the glass-forming liquid. The more fragile the liquid, the higher the surface diffusivity compared to the bulk. This relationship is a useful tool for materials design, as bulk fragility data are available for many more compositions than surface diffusivity data, but it also points to a deep commonality between the underlying fundamental motions of molecules on the surface and in the bulk. This commonality may be the similarity of cage breaking observed for metallic glasses, but more research is needed to test this hypothesis.</a:t>
            </a:r>
          </a:p>
          <a:p>
            <a:endParaRPr lang="en-US" i="0" baseline="0" dirty="0"/>
          </a:p>
          <a:p>
            <a:r>
              <a:rPr lang="en-US" i="0" baseline="0" dirty="0"/>
              <a:t>In addition to the two papers listed on the highlight, the highlight draws from the following MRSEC-supported publications: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Li, Y. H., W. Zhang, C. Bishop, C. B. Huang, M. D. Ediger, L. Yu. 2020. "Surface Diffusion in Glasses of Rod-Like Molecules Posaconazole and Itraconazole: Effect of Interfacial Molecular Alignment and Bulk Penetration." Soft Matter </a:t>
            </a:r>
            <a:r>
              <a:rPr lang="en-US" sz="1200" b="1" dirty="0">
                <a:effectLst/>
                <a:latin typeface="Arial" panose="020B0604020202020204" pitchFamily="34" charset="0"/>
                <a:ea typeface="Calibri" panose="020F0502020204030204" pitchFamily="34" charset="0"/>
                <a:cs typeface="Arial" panose="020B0604020202020204" pitchFamily="34" charset="0"/>
              </a:rPr>
              <a:t>16</a:t>
            </a:r>
            <a:r>
              <a:rPr lang="en-US" sz="1200" dirty="0">
                <a:effectLst/>
                <a:latin typeface="Arial" panose="020B0604020202020204" pitchFamily="34" charset="0"/>
                <a:ea typeface="Calibri" panose="020F0502020204030204" pitchFamily="34" charset="0"/>
                <a:cs typeface="Arial" panose="020B0604020202020204" pitchFamily="34" charset="0"/>
              </a:rPr>
              <a:t>, 5062-5070</a:t>
            </a:r>
            <a:r>
              <a:rPr lang="en-US" sz="1200" dirty="0">
                <a:latin typeface="Arial" panose="020B0604020202020204" pitchFamily="34" charset="0"/>
                <a:ea typeface="Calibri" panose="020F0502020204030204" pitchFamily="34" charset="0"/>
                <a:cs typeface="Arial" panose="020B0604020202020204" pitchFamily="34" charset="0"/>
              </a:rPr>
              <a:t> (2020)</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A. Annamareddy, P. M. Voyles, J. Perepezko, D. Morgan “Mechanisms of bulk and surface diffusion in metallic glasses determined from molecular dynamics simulations” Act. Mat. </a:t>
            </a:r>
            <a:r>
              <a:rPr lang="en-US" sz="1200" b="1" dirty="0">
                <a:effectLst/>
                <a:latin typeface="Arial" panose="020B0604020202020204" pitchFamily="34" charset="0"/>
                <a:ea typeface="Times New Roman" panose="02020603050405020304" pitchFamily="18" charset="0"/>
                <a:cs typeface="Arial" panose="020B0604020202020204" pitchFamily="34" charset="0"/>
              </a:rPr>
              <a:t>209</a:t>
            </a:r>
            <a:r>
              <a:rPr lang="en-US" sz="1200" dirty="0">
                <a:effectLst/>
                <a:latin typeface="Arial" panose="020B0604020202020204" pitchFamily="34" charset="0"/>
                <a:ea typeface="Times New Roman" panose="02020603050405020304" pitchFamily="18" charset="0"/>
                <a:cs typeface="Arial" panose="020B0604020202020204" pitchFamily="34" charset="0"/>
              </a:rPr>
              <a:t>, 116794 (2021).</a:t>
            </a:r>
          </a:p>
          <a:p>
            <a:endParaRPr lang="en-US" dirty="0"/>
          </a:p>
          <a:p>
            <a:r>
              <a:rPr lang="en-US" dirty="0"/>
              <a:t>More information about the figures: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1: Schematic image showing way atoms move from high energy to peaks to low energy valleys which leads to smoothing of initial grating.  Smoothing rates can be used to extract surface diffusion rates by the </a:t>
            </a:r>
            <a:r>
              <a:rPr lang="en-US" altLang="zh-CN" sz="1200" dirty="0">
                <a:latin typeface="Times New Roman" panose="02020603050405020304" pitchFamily="18" charset="0"/>
                <a:cs typeface="Times New Roman" panose="02020603050405020304" pitchFamily="18" charset="0"/>
              </a:rPr>
              <a:t>Mullins surface grating decay method</a:t>
            </a:r>
            <a:r>
              <a:rPr lang="en-US" dirty="0"/>
              <a:t>. Smoothing rates are measured by analyzing changes in amplitudes from  AFM images </a:t>
            </a:r>
            <a:r>
              <a:rPr lang="en-US" altLang="zh-CN" sz="1200" dirty="0">
                <a:latin typeface="Times New Roman" panose="02020603050405020304" pitchFamily="18" charset="0"/>
                <a:cs typeface="Times New Roman" panose="02020603050405020304" pitchFamily="18" charset="0"/>
              </a:rPr>
              <a:t>like that shown here, which gives the pattern at 0 s (top) and 3.5</a:t>
            </a:r>
            <a:r>
              <a:rPr lang="zh-CN" altLang="zh-CN"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10</a:t>
            </a:r>
            <a:r>
              <a:rPr lang="en-US" altLang="zh-CN" sz="1200" baseline="30000" dirty="0">
                <a:latin typeface="Times New Roman" panose="02020603050405020304" pitchFamily="18" charset="0"/>
                <a:cs typeface="Times New Roman" panose="02020603050405020304" pitchFamily="18" charset="0"/>
              </a:rPr>
              <a:t>5</a:t>
            </a:r>
            <a:r>
              <a:rPr lang="en-US" altLang="zh-CN" sz="1200" dirty="0">
                <a:latin typeface="Times New Roman" panose="02020603050405020304" pitchFamily="18" charset="0"/>
                <a:cs typeface="Times New Roman" panose="02020603050405020304" pitchFamily="18" charset="0"/>
              </a:rPr>
              <a:t> s (bottom) for a 150 nm surface grating on a </a:t>
            </a:r>
            <a:r>
              <a:rPr lang="en-US" altLang="zh-CN" sz="1200" kern="100" dirty="0">
                <a:latin typeface="Times New Roman" panose="02020603050405020304" pitchFamily="18" charset="0"/>
                <a:cs typeface="Times New Roman" panose="02020603050405020304" pitchFamily="18" charset="0"/>
              </a:rPr>
              <a:t>Au</a:t>
            </a:r>
            <a:r>
              <a:rPr lang="en-US" altLang="zh-CN" sz="1200" kern="100" baseline="-25000" dirty="0">
                <a:latin typeface="Times New Roman" panose="02020603050405020304" pitchFamily="18" charset="0"/>
                <a:cs typeface="Times New Roman" panose="02020603050405020304" pitchFamily="18" charset="0"/>
              </a:rPr>
              <a:t>60</a:t>
            </a:r>
            <a:r>
              <a:rPr lang="en-US" altLang="zh-CN" sz="1200" kern="100" dirty="0">
                <a:latin typeface="Times New Roman" panose="02020603050405020304" pitchFamily="18" charset="0"/>
                <a:cs typeface="Times New Roman" panose="02020603050405020304" pitchFamily="18" charset="0"/>
              </a:rPr>
              <a:t>Cu</a:t>
            </a:r>
            <a:r>
              <a:rPr lang="en-US" altLang="zh-CN" sz="1200" kern="100" baseline="-25000" dirty="0">
                <a:latin typeface="Times New Roman" panose="02020603050405020304" pitchFamily="18" charset="0"/>
                <a:cs typeface="Times New Roman" panose="02020603050405020304" pitchFamily="18" charset="0"/>
              </a:rPr>
              <a:t>15.5</a:t>
            </a:r>
            <a:r>
              <a:rPr lang="en-US" altLang="zh-CN" sz="1200" kern="100" dirty="0">
                <a:latin typeface="Times New Roman" panose="02020603050405020304" pitchFamily="18" charset="0"/>
                <a:cs typeface="Times New Roman" panose="02020603050405020304" pitchFamily="18" charset="0"/>
              </a:rPr>
              <a:t>Ag</a:t>
            </a:r>
            <a:r>
              <a:rPr lang="en-US" altLang="zh-CN" sz="1200" kern="100" baseline="-25000" dirty="0">
                <a:latin typeface="Times New Roman" panose="02020603050405020304" pitchFamily="18" charset="0"/>
                <a:cs typeface="Times New Roman" panose="02020603050405020304" pitchFamily="18" charset="0"/>
              </a:rPr>
              <a:t>7.5</a:t>
            </a:r>
            <a:r>
              <a:rPr lang="en-US" altLang="zh-CN" sz="1200" kern="100" dirty="0">
                <a:latin typeface="Times New Roman" panose="02020603050405020304" pitchFamily="18" charset="0"/>
                <a:cs typeface="Times New Roman" panose="02020603050405020304" pitchFamily="18" charset="0"/>
              </a:rPr>
              <a:t>Si</a:t>
            </a:r>
            <a:r>
              <a:rPr lang="en-US" altLang="zh-CN" sz="1200" kern="100" baseline="-25000" dirty="0">
                <a:latin typeface="Times New Roman" panose="02020603050405020304" pitchFamily="18" charset="0"/>
                <a:cs typeface="Times New Roman" panose="02020603050405020304" pitchFamily="18" charset="0"/>
              </a:rPr>
              <a:t>17</a:t>
            </a:r>
            <a:r>
              <a:rPr lang="en-US" altLang="zh-CN" sz="1200" dirty="0">
                <a:latin typeface="Times New Roman" panose="02020603050405020304" pitchFamily="18" charset="0"/>
                <a:cs typeface="Times New Roman" panose="02020603050405020304" pitchFamily="18" charset="0"/>
              </a:rPr>
              <a:t> metallic glass.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latin typeface="Times New Roman" panose="02020603050405020304" pitchFamily="18" charset="0"/>
                <a:cs typeface="Times New Roman" panose="02020603050405020304" pitchFamily="18" charset="0"/>
              </a:rPr>
              <a:t>Figure 2: Schematic showing the cage breaking mechanism that dominates bulk and surface diffusion in metallic glasses, with weaker cages allowing for faster hopping at surfaces.</a:t>
            </a:r>
          </a:p>
        </p:txBody>
      </p:sp>
      <p:sp>
        <p:nvSpPr>
          <p:cNvPr id="4" name="Slide Number Placeholder 3"/>
          <p:cNvSpPr>
            <a:spLocks noGrp="1"/>
          </p:cNvSpPr>
          <p:nvPr>
            <p:ph type="sldNum" sz="quarter" idx="5"/>
          </p:nvPr>
        </p:nvSpPr>
        <p:spPr/>
        <p:txBody>
          <a:bodyPr/>
          <a:lstStyle/>
          <a:p>
            <a:fld id="{7A02F77B-88A3-EC47-8E1C-F3B01B94B87C}" type="slidenum">
              <a:rPr lang="en-US" smtClean="0"/>
              <a:t>1</a:t>
            </a:fld>
            <a:endParaRPr lang="en-US"/>
          </a:p>
        </p:txBody>
      </p:sp>
    </p:spTree>
    <p:extLst>
      <p:ext uri="{BB962C8B-B14F-4D97-AF65-F5344CB8AC3E}">
        <p14:creationId xmlns:p14="http://schemas.microsoft.com/office/powerpoint/2010/main" val="326826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5/6/2021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a:solidFill>
                  <a:schemeClr val="tx1"/>
                </a:solidFill>
              </a:rPr>
              <a:t>New insights into surface </a:t>
            </a:r>
            <a:r>
              <a:rPr lang="en-US" sz="1800" b="1" dirty="0">
                <a:solidFill>
                  <a:schemeClr val="tx1"/>
                </a:solidFill>
              </a:rPr>
              <a:t>d</a:t>
            </a:r>
            <a:r>
              <a:rPr lang="en-US" sz="1800" b="1">
                <a:solidFill>
                  <a:schemeClr val="tx1"/>
                </a:solidFill>
              </a:rPr>
              <a:t>iffusion on glasses</a:t>
            </a:r>
            <a:endParaRPr lang="en-US" sz="1800" b="1" dirty="0">
              <a:solidFill>
                <a:schemeClr val="tx1"/>
              </a:solidFill>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Lian Yu, Dane Morgan, John Perepezko, Paul Voyles, Mark Ediger, University of Wisconsin-Madison</a:t>
            </a:r>
          </a:p>
        </p:txBody>
      </p:sp>
      <p:sp>
        <p:nvSpPr>
          <p:cNvPr id="8" name="Rectangle 7"/>
          <p:cNvSpPr/>
          <p:nvPr/>
        </p:nvSpPr>
        <p:spPr>
          <a:xfrm>
            <a:off x="152400" y="269974"/>
            <a:ext cx="2759824" cy="430887"/>
          </a:xfrm>
          <a:prstGeom prst="rect">
            <a:avLst/>
          </a:prstGeom>
        </p:spPr>
        <p:txBody>
          <a:bodyPr wrap="square" anchor="ctr">
            <a:spAutoFit/>
          </a:bodyPr>
          <a:lstStyle/>
          <a:p>
            <a:r>
              <a:rPr lang="en-US" sz="1100" b="1" dirty="0">
                <a:solidFill>
                  <a:schemeClr val="bg1"/>
                </a:solidFill>
              </a:rPr>
              <a:t>Materials Research Science and Engineering Centers, DMR-1720415</a:t>
            </a:r>
          </a:p>
        </p:txBody>
      </p:sp>
      <p:sp>
        <p:nvSpPr>
          <p:cNvPr id="9" name="Text Box 28"/>
          <p:cNvSpPr txBox="1">
            <a:spLocks noChangeArrowheads="1"/>
          </p:cNvSpPr>
          <p:nvPr/>
        </p:nvSpPr>
        <p:spPr bwMode="auto">
          <a:xfrm>
            <a:off x="282859" y="1476325"/>
            <a:ext cx="389255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sz="1400" dirty="0"/>
              <a:t>Understanding how atoms move is fundamental to making and using materials. Atoms on the surface of some glasses move at nearly the same rate as atoms on the inside. But for other glasses, surfaces atoms move a million times faster. Researchers in the Wisconsin MRSEC IRG 1 have combined experiments, simulations, and data-centric methods to understand why some surfaces are so much faster than others. </a:t>
            </a:r>
          </a:p>
          <a:p>
            <a:pPr algn="just" eaLnBrk="1" hangingPunct="1">
              <a:spcAft>
                <a:spcPts val="600"/>
              </a:spcAft>
            </a:pPr>
            <a:r>
              <a:rPr lang="en-US" sz="1400" dirty="0"/>
              <a:t>They found that atoms in glasses move by breaking out of a “cage” of nearby atoms. On the surface, that cage can be weaker than inside the glass, allowing for faster motion. They also discovered a relationship that predicts surface motion from more accessible data about bulk motion. Their results unify behavior for glasses of organic molecules, metals, and oxides and make creating glasses for applications like light-emitting diodes, quantum computers, and hard coatings easier.</a:t>
            </a:r>
          </a:p>
        </p:txBody>
      </p:sp>
      <p:sp>
        <p:nvSpPr>
          <p:cNvPr id="11" name="Rectangle 37"/>
          <p:cNvSpPr>
            <a:spLocks noChangeArrowheads="1"/>
          </p:cNvSpPr>
          <p:nvPr/>
        </p:nvSpPr>
        <p:spPr bwMode="auto">
          <a:xfrm>
            <a:off x="4371035" y="1576586"/>
            <a:ext cx="4692577" cy="45194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399" y="745755"/>
            <a:ext cx="1109579" cy="276999"/>
          </a:xfrm>
          <a:prstGeom prst="rect">
            <a:avLst/>
          </a:prstGeom>
        </p:spPr>
        <p:txBody>
          <a:bodyPr wrap="square" anchor="ctr">
            <a:spAutoFit/>
          </a:bodyPr>
          <a:lstStyle/>
          <a:p>
            <a:r>
              <a:rPr lang="en-US" sz="1200" b="1" dirty="0">
                <a:solidFill>
                  <a:srgbClr val="002060"/>
                </a:solidFill>
              </a:rPr>
              <a:t>IRG 1, 2020</a:t>
            </a:r>
          </a:p>
        </p:txBody>
      </p:sp>
      <p:pic>
        <p:nvPicPr>
          <p:cNvPr id="4" name="Picture 3" descr="Atomic force microscope image of a grating in the surface of a metallic glass decaying as a function of time due to surface .diffusion.&#10;&#10;An illustration of atoms on the surface of a grating moving downhill from the peaks in the grating to fill in the valleys.">
            <a:extLst>
              <a:ext uri="{FF2B5EF4-FFF2-40B4-BE49-F238E27FC236}">
                <a16:creationId xmlns:a16="http://schemas.microsoft.com/office/drawing/2014/main" id="{119B7276-BEC7-E542-9DBA-1D5BCFA11E69}"/>
              </a:ext>
            </a:extLst>
          </p:cNvPr>
          <p:cNvPicPr>
            <a:picLocks noChangeAspect="1"/>
          </p:cNvPicPr>
          <p:nvPr/>
        </p:nvPicPr>
        <p:blipFill>
          <a:blip r:embed="rId3"/>
          <a:stretch>
            <a:fillRect/>
          </a:stretch>
        </p:blipFill>
        <p:spPr>
          <a:xfrm>
            <a:off x="4566223" y="1608020"/>
            <a:ext cx="4283364" cy="2228273"/>
          </a:xfrm>
          <a:prstGeom prst="rect">
            <a:avLst/>
          </a:prstGeom>
        </p:spPr>
      </p:pic>
      <p:pic>
        <p:nvPicPr>
          <p:cNvPr id="6" name="Picture 5" descr="An illustration of fast surface atoms on glass moving through weak cages of other atoms and slow bulk atoms in a glass moving through strong cages.">
            <a:extLst>
              <a:ext uri="{FF2B5EF4-FFF2-40B4-BE49-F238E27FC236}">
                <a16:creationId xmlns:a16="http://schemas.microsoft.com/office/drawing/2014/main" id="{40EA8A7C-A4B1-6341-A253-3F183E54B916}"/>
              </a:ext>
            </a:extLst>
          </p:cNvPr>
          <p:cNvPicPr>
            <a:picLocks noChangeAspect="1"/>
          </p:cNvPicPr>
          <p:nvPr/>
        </p:nvPicPr>
        <p:blipFill>
          <a:blip r:embed="rId4"/>
          <a:stretch>
            <a:fillRect/>
          </a:stretch>
        </p:blipFill>
        <p:spPr>
          <a:xfrm>
            <a:off x="4566223" y="3796854"/>
            <a:ext cx="4283364" cy="2286000"/>
          </a:xfrm>
          <a:prstGeom prst="rect">
            <a:avLst/>
          </a:prstGeom>
        </p:spPr>
      </p:pic>
      <p:sp>
        <p:nvSpPr>
          <p:cNvPr id="10" name="Rectangle 9">
            <a:extLst>
              <a:ext uri="{FF2B5EF4-FFF2-40B4-BE49-F238E27FC236}">
                <a16:creationId xmlns:a16="http://schemas.microsoft.com/office/drawing/2014/main" id="{4005CC17-357C-7A43-A91E-C96DAFA7E27A}"/>
              </a:ext>
            </a:extLst>
          </p:cNvPr>
          <p:cNvSpPr/>
          <p:nvPr/>
        </p:nvSpPr>
        <p:spPr>
          <a:xfrm>
            <a:off x="4566223" y="1627107"/>
            <a:ext cx="2177477" cy="1015663"/>
          </a:xfrm>
          <a:prstGeom prst="rect">
            <a:avLst/>
          </a:prstGeom>
        </p:spPr>
        <p:txBody>
          <a:bodyPr wrap="square">
            <a:spAutoFit/>
          </a:bodyPr>
          <a:lstStyle/>
          <a:p>
            <a:pPr algn="just"/>
            <a:r>
              <a:rPr lang="en-US" sz="1000" b="1" dirty="0">
                <a:latin typeface="Calibri" panose="020F0502020204030204" pitchFamily="34" charset="0"/>
                <a:cs typeface="Calibri" panose="020F0502020204030204" pitchFamily="34" charset="0"/>
              </a:rPr>
              <a:t>Figure 1: </a:t>
            </a:r>
            <a:r>
              <a:rPr lang="en-US" sz="1000" dirty="0">
                <a:latin typeface="Calibri" panose="020F0502020204030204" pitchFamily="34" charset="0"/>
                <a:cs typeface="Calibri" panose="020F0502020204030204" pitchFamily="34" charset="0"/>
              </a:rPr>
              <a:t>Grating decay method for measuring surface mobility of atoms. The IRG has applied this technique to organic, metallic, and covalently bonded glasses. </a:t>
            </a:r>
          </a:p>
          <a:p>
            <a:pPr algn="just"/>
            <a:endParaRPr lang="en-US" sz="1000" b="1"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90B0A3F1-9E2E-944F-999D-55858335799A}"/>
              </a:ext>
            </a:extLst>
          </p:cNvPr>
          <p:cNvSpPr/>
          <p:nvPr/>
        </p:nvSpPr>
        <p:spPr>
          <a:xfrm>
            <a:off x="4598625" y="3896591"/>
            <a:ext cx="4088175" cy="400110"/>
          </a:xfrm>
          <a:prstGeom prst="rect">
            <a:avLst/>
          </a:prstGeom>
        </p:spPr>
        <p:txBody>
          <a:bodyPr wrap="square">
            <a:spAutoFit/>
          </a:bodyPr>
          <a:lstStyle/>
          <a:p>
            <a:pPr algn="just"/>
            <a:r>
              <a:rPr lang="en-US" sz="1000" b="1" dirty="0">
                <a:latin typeface="Calibri" panose="020F0502020204030204" pitchFamily="34" charset="0"/>
                <a:cs typeface="Calibri" panose="020F0502020204030204" pitchFamily="34" charset="0"/>
              </a:rPr>
              <a:t>Figure 2: </a:t>
            </a:r>
            <a:r>
              <a:rPr lang="en-US" sz="1000" dirty="0">
                <a:latin typeface="Calibri" panose="020F0502020204030204" pitchFamily="34" charset="0"/>
                <a:cs typeface="Calibri" panose="020F0502020204030204" pitchFamily="34" charset="0"/>
              </a:rPr>
              <a:t>Molecules move faster on glass surfaces than inside the glass, but the way they push past each other is similar.</a:t>
            </a:r>
          </a:p>
        </p:txBody>
      </p:sp>
      <p:sp>
        <p:nvSpPr>
          <p:cNvPr id="13" name="TextBox 12">
            <a:extLst>
              <a:ext uri="{FF2B5EF4-FFF2-40B4-BE49-F238E27FC236}">
                <a16:creationId xmlns:a16="http://schemas.microsoft.com/office/drawing/2014/main" id="{6959F13E-1B8F-4509-BCD8-B9FC9573E765}"/>
              </a:ext>
            </a:extLst>
          </p:cNvPr>
          <p:cNvSpPr txBox="1"/>
          <p:nvPr/>
        </p:nvSpPr>
        <p:spPr>
          <a:xfrm>
            <a:off x="3110062" y="6215394"/>
            <a:ext cx="5969769" cy="630942"/>
          </a:xfrm>
          <a:prstGeom prst="rect">
            <a:avLst/>
          </a:prstGeom>
          <a:noFill/>
        </p:spPr>
        <p:txBody>
          <a:bodyPr wrap="square">
            <a:spAutoFit/>
          </a:bodyPr>
          <a:lstStyle/>
          <a:p>
            <a:pPr marL="228600" marR="0" indent="-228600" algn="just">
              <a:spcBef>
                <a:spcPts val="0"/>
              </a:spcBef>
              <a:buFont typeface="+mj-lt"/>
              <a:buAutoNum type="arabicPeriod"/>
            </a:pPr>
            <a:r>
              <a:rPr lang="en-US" sz="700" dirty="0">
                <a:effectLst/>
                <a:latin typeface="Arial" panose="020B0604020202020204" pitchFamily="34" charset="0"/>
                <a:ea typeface="Calibri" panose="020F0502020204030204" pitchFamily="34" charset="0"/>
                <a:cs typeface="Arial" panose="020B0604020202020204" pitchFamily="34" charset="0"/>
              </a:rPr>
              <a:t>A. Annamareddy, Y. Li, L. Yu, P. M. Voyles, D. Morgan</a:t>
            </a:r>
            <a:r>
              <a:rPr lang="en-US" sz="700" i="1" dirty="0">
                <a:latin typeface="Arial" panose="020B0604020202020204" pitchFamily="34" charset="0"/>
                <a:ea typeface="Calibri" panose="020F0502020204030204" pitchFamily="34" charset="0"/>
                <a:cs typeface="Arial" panose="020B0604020202020204" pitchFamily="34" charset="0"/>
              </a:rPr>
              <a:t>, </a:t>
            </a:r>
            <a:r>
              <a:rPr lang="en-US" sz="700" dirty="0">
                <a:effectLst/>
                <a:latin typeface="Arial" panose="020B0604020202020204" pitchFamily="34" charset="0"/>
                <a:ea typeface="Calibri" panose="020F0502020204030204" pitchFamily="34" charset="0"/>
                <a:cs typeface="Arial" panose="020B0604020202020204" pitchFamily="34" charset="0"/>
              </a:rPr>
              <a:t>"Factors Correlating to Enhanced Surface Diffusion in Metallic Glasses." J. Chem. Phys. </a:t>
            </a:r>
            <a:r>
              <a:rPr lang="en-US" sz="700" b="1" dirty="0">
                <a:effectLst/>
                <a:latin typeface="Arial" panose="020B0604020202020204" pitchFamily="34" charset="0"/>
                <a:ea typeface="Calibri" panose="020F0502020204030204" pitchFamily="34" charset="0"/>
                <a:cs typeface="Arial" panose="020B0604020202020204" pitchFamily="34" charset="0"/>
              </a:rPr>
              <a:t>154</a:t>
            </a:r>
            <a:r>
              <a:rPr lang="en-US" sz="700" dirty="0">
                <a:effectLst/>
                <a:latin typeface="Arial" panose="020B0604020202020204" pitchFamily="34" charset="0"/>
                <a:ea typeface="Calibri" panose="020F0502020204030204" pitchFamily="34" charset="0"/>
                <a:cs typeface="Arial" panose="020B0604020202020204" pitchFamily="34" charset="0"/>
              </a:rPr>
              <a:t>, 104502 (2021)</a:t>
            </a:r>
          </a:p>
          <a:p>
            <a:pPr marL="228600" indent="-228600" algn="just">
              <a:buFont typeface="+mj-lt"/>
              <a:buAutoNum type="arabicPeriod"/>
            </a:pPr>
            <a:r>
              <a:rPr lang="en-US" sz="700" dirty="0">
                <a:effectLst/>
                <a:latin typeface="Arial" panose="020B0604020202020204" pitchFamily="34" charset="0"/>
                <a:ea typeface="Calibri" panose="020F0502020204030204" pitchFamily="34" charset="0"/>
                <a:cs typeface="Arial" panose="020B0604020202020204" pitchFamily="34" charset="0"/>
              </a:rPr>
              <a:t>C. R. Cao, L. Yu, J. H. Perepezko</a:t>
            </a:r>
            <a:r>
              <a:rPr lang="en-US" sz="700" dirty="0">
                <a:latin typeface="Arial" panose="020B0604020202020204" pitchFamily="34" charset="0"/>
                <a:ea typeface="Calibri" panose="020F0502020204030204" pitchFamily="34" charset="0"/>
                <a:cs typeface="Arial" panose="020B0604020202020204" pitchFamily="34" charset="0"/>
              </a:rPr>
              <a:t>, </a:t>
            </a:r>
            <a:r>
              <a:rPr lang="en-US" sz="700" dirty="0">
                <a:effectLst/>
                <a:latin typeface="Arial" panose="020B0604020202020204" pitchFamily="34" charset="0"/>
                <a:ea typeface="Calibri" panose="020F0502020204030204" pitchFamily="34" charset="0"/>
                <a:cs typeface="Arial" panose="020B0604020202020204" pitchFamily="34" charset="0"/>
              </a:rPr>
              <a:t>"Surface Dynamics Measurement on a Gold Based Metallic Glass." App. Phys. Lett. </a:t>
            </a:r>
            <a:r>
              <a:rPr lang="en-US" sz="700" b="1" dirty="0">
                <a:effectLst/>
                <a:latin typeface="Arial" panose="020B0604020202020204" pitchFamily="34" charset="0"/>
                <a:ea typeface="Calibri" panose="020F0502020204030204" pitchFamily="34" charset="0"/>
                <a:cs typeface="Arial" panose="020B0604020202020204" pitchFamily="34" charset="0"/>
              </a:rPr>
              <a:t>116</a:t>
            </a:r>
            <a:r>
              <a:rPr lang="en-US" sz="700" dirty="0">
                <a:effectLst/>
                <a:latin typeface="Arial" panose="020B0604020202020204" pitchFamily="34" charset="0"/>
                <a:ea typeface="Calibri" panose="020F0502020204030204" pitchFamily="34" charset="0"/>
                <a:cs typeface="Arial" panose="020B0604020202020204" pitchFamily="34" charset="0"/>
              </a:rPr>
              <a:t>, 231601</a:t>
            </a:r>
            <a:r>
              <a:rPr lang="en-US" sz="700" dirty="0">
                <a:latin typeface="Arial" panose="020B0604020202020204" pitchFamily="34" charset="0"/>
                <a:ea typeface="Calibri" panose="020F0502020204030204" pitchFamily="34" charset="0"/>
                <a:cs typeface="Arial" panose="020B0604020202020204" pitchFamily="34" charset="0"/>
              </a:rPr>
              <a:t> (2020)</a:t>
            </a:r>
            <a:r>
              <a:rPr lang="en-US" sz="700" dirty="0">
                <a:effectLst/>
                <a:latin typeface="Arial" panose="020B0604020202020204" pitchFamily="34" charset="0"/>
                <a:ea typeface="Calibri" panose="020F0502020204030204" pitchFamily="34" charset="0"/>
                <a:cs typeface="Arial" panose="020B0604020202020204" pitchFamily="34" charset="0"/>
              </a:rPr>
              <a:t> </a:t>
            </a:r>
          </a:p>
          <a:p>
            <a:pPr marL="228600" indent="-228600" algn="just">
              <a:buFont typeface="+mj-lt"/>
              <a:buAutoNum type="arabicPeriod"/>
            </a:pPr>
            <a:r>
              <a:rPr lang="en-US" sz="700" dirty="0">
                <a:effectLst/>
                <a:latin typeface="Arial" panose="020B0604020202020204" pitchFamily="34" charset="0"/>
                <a:ea typeface="Calibri" panose="020F0502020204030204" pitchFamily="34" charset="0"/>
                <a:cs typeface="Arial" panose="020B0604020202020204" pitchFamily="34" charset="0"/>
              </a:rPr>
              <a:t>J. </a:t>
            </a:r>
            <a:r>
              <a:rPr lang="en-US" sz="700" dirty="0" err="1">
                <a:effectLst/>
                <a:latin typeface="Arial" panose="020B0604020202020204" pitchFamily="34" charset="0"/>
                <a:ea typeface="Calibri" panose="020F0502020204030204" pitchFamily="34" charset="0"/>
                <a:cs typeface="Arial" panose="020B0604020202020204" pitchFamily="34" charset="0"/>
              </a:rPr>
              <a:t>Barták</a:t>
            </a:r>
            <a:r>
              <a:rPr lang="en-US" sz="700" dirty="0">
                <a:effectLst/>
                <a:latin typeface="Arial" panose="020B0604020202020204" pitchFamily="34" charset="0"/>
                <a:ea typeface="Calibri" panose="020F0502020204030204" pitchFamily="34" charset="0"/>
                <a:cs typeface="Arial" panose="020B0604020202020204" pitchFamily="34" charset="0"/>
              </a:rPr>
              <a:t>, J. </a:t>
            </a:r>
            <a:r>
              <a:rPr lang="en-US" sz="700" dirty="0" err="1">
                <a:effectLst/>
                <a:latin typeface="Arial" panose="020B0604020202020204" pitchFamily="34" charset="0"/>
                <a:ea typeface="Calibri" panose="020F0502020204030204" pitchFamily="34" charset="0"/>
                <a:cs typeface="Arial" panose="020B0604020202020204" pitchFamily="34" charset="0"/>
              </a:rPr>
              <a:t>Málek</a:t>
            </a:r>
            <a:r>
              <a:rPr lang="en-US" sz="700" dirty="0">
                <a:effectLst/>
                <a:latin typeface="Arial" panose="020B0604020202020204" pitchFamily="34" charset="0"/>
                <a:ea typeface="Calibri" panose="020F0502020204030204" pitchFamily="34" charset="0"/>
                <a:cs typeface="Arial" panose="020B0604020202020204" pitchFamily="34" charset="0"/>
              </a:rPr>
              <a:t>, K. Bagchi, M. D. Ediger, Y. Li, L. Yu</a:t>
            </a:r>
            <a:r>
              <a:rPr lang="en-US" sz="700" b="1" dirty="0">
                <a:latin typeface="Arial" panose="020B0604020202020204" pitchFamily="34" charset="0"/>
                <a:ea typeface="Calibri" panose="020F0502020204030204" pitchFamily="34" charset="0"/>
                <a:cs typeface="Arial" panose="020B0604020202020204" pitchFamily="34" charset="0"/>
              </a:rPr>
              <a:t>, </a:t>
            </a:r>
            <a:r>
              <a:rPr lang="en-US" sz="700" dirty="0">
                <a:effectLst/>
                <a:latin typeface="Arial" panose="020B0604020202020204" pitchFamily="34" charset="0"/>
                <a:ea typeface="Calibri" panose="020F0502020204030204" pitchFamily="34" charset="0"/>
                <a:cs typeface="Arial" panose="020B0604020202020204" pitchFamily="34" charset="0"/>
              </a:rPr>
              <a:t>"Surface Mobility in Amorphous Selenium and Comparison with Organic Molecular Glasses." J. of Chem. Phys. </a:t>
            </a:r>
            <a:r>
              <a:rPr lang="en-US" sz="700" b="1" dirty="0">
                <a:effectLst/>
                <a:latin typeface="Arial" panose="020B0604020202020204" pitchFamily="34" charset="0"/>
                <a:ea typeface="Calibri" panose="020F0502020204030204" pitchFamily="34" charset="0"/>
                <a:cs typeface="Arial" panose="020B0604020202020204" pitchFamily="34" charset="0"/>
              </a:rPr>
              <a:t>154</a:t>
            </a:r>
            <a:r>
              <a:rPr lang="en-US" sz="700" dirty="0">
                <a:effectLst/>
                <a:latin typeface="Arial" panose="020B0604020202020204" pitchFamily="34" charset="0"/>
                <a:ea typeface="Calibri" panose="020F0502020204030204" pitchFamily="34" charset="0"/>
                <a:cs typeface="Arial" panose="020B0604020202020204" pitchFamily="34" charset="0"/>
              </a:rPr>
              <a:t>, 074703</a:t>
            </a:r>
            <a:r>
              <a:rPr lang="en-US" sz="700" dirty="0">
                <a:latin typeface="Arial" panose="020B0604020202020204" pitchFamily="34" charset="0"/>
                <a:ea typeface="Calibri" panose="020F0502020204030204" pitchFamily="34" charset="0"/>
                <a:cs typeface="Arial" panose="020B0604020202020204" pitchFamily="34" charset="0"/>
              </a:rPr>
              <a:t> (2021).</a:t>
            </a:r>
            <a:endParaRPr lang="en-US" sz="7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12286</TotalTime>
  <Words>956</Words>
  <Application>Microsoft Office PowerPoint</Application>
  <PresentationFormat>On-screen Show (4:3)</PresentationFormat>
  <Paragraphs>26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Times New Roman</vt:lpstr>
      <vt:lpstr>Wingdings 2</vt:lpstr>
      <vt:lpstr>Breeze</vt:lpstr>
      <vt:lpstr>New insights into surface diffusion on glasses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KERRI L PHILLIPS</cp:lastModifiedBy>
  <cp:revision>81</cp:revision>
  <cp:lastPrinted>2016-08-01T15:14:13Z</cp:lastPrinted>
  <dcterms:created xsi:type="dcterms:W3CDTF">2016-07-19T18:16:54Z</dcterms:created>
  <dcterms:modified xsi:type="dcterms:W3CDTF">2021-05-06T19:07:55Z</dcterms:modified>
  <cp:category/>
</cp:coreProperties>
</file>