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5781" autoAdjust="0"/>
  </p:normalViewPr>
  <p:slideViewPr>
    <p:cSldViewPr snapToGrid="0" snapToObjects="1">
      <p:cViewPr varScale="1">
        <p:scale>
          <a:sx n="106" d="100"/>
          <a:sy n="106" d="100"/>
        </p:scale>
        <p:origin x="82" y="115"/>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5/10/2023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The IRG has demonstrated a correlation between surface diffusivity on a glass at the glass transition temperature, </a:t>
            </a:r>
            <a:r>
              <a:rPr lang="en-US" sz="1200" i="1" dirty="0" err="1">
                <a:solidFill>
                  <a:schemeClr val="tx1"/>
                </a:solidFill>
                <a:latin typeface="+mn-lt"/>
              </a:rPr>
              <a:t>T</a:t>
            </a:r>
            <a:r>
              <a:rPr lang="en-US" sz="1200" i="1" baseline="-25000" dirty="0" err="1">
                <a:solidFill>
                  <a:schemeClr val="tx1"/>
                </a:solidFill>
                <a:latin typeface="+mn-lt"/>
              </a:rPr>
              <a:t>g</a:t>
            </a:r>
            <a:r>
              <a:rPr lang="en-US" sz="1200" baseline="0" dirty="0">
                <a:solidFill>
                  <a:schemeClr val="tx1"/>
                </a:solidFill>
                <a:latin typeface="+mn-lt"/>
              </a:rPr>
              <a:t>,</a:t>
            </a:r>
            <a:r>
              <a:rPr lang="en-US" sz="1200" dirty="0">
                <a:solidFill>
                  <a:schemeClr val="tx1"/>
                </a:solidFill>
                <a:latin typeface="+mn-lt"/>
              </a:rPr>
              <a:t> and the viscosity of the corresponding liquid at 1.25</a:t>
            </a:r>
            <a:r>
              <a:rPr lang="en-US" sz="1200" i="1" dirty="0">
                <a:solidFill>
                  <a:schemeClr val="tx1"/>
                </a:solidFill>
                <a:latin typeface="+mn-lt"/>
              </a:rPr>
              <a:t>T</a:t>
            </a:r>
            <a:r>
              <a:rPr lang="en-US" sz="1200" i="1" baseline="-25000" dirty="0">
                <a:solidFill>
                  <a:schemeClr val="tx1"/>
                </a:solidFill>
                <a:latin typeface="+mn-lt"/>
              </a:rPr>
              <a:t>g</a:t>
            </a:r>
            <a:r>
              <a:rPr lang="en-US" sz="1200" baseline="0" dirty="0">
                <a:solidFill>
                  <a:schemeClr val="tx1"/>
                </a:solidFill>
                <a:latin typeface="+mn-lt"/>
              </a:rPr>
              <a:t>, which is used as a proxy for the liquid fragility. (Fragility is related to the slope of the viscosity with temperature approaching </a:t>
            </a:r>
            <a:r>
              <a:rPr lang="en-US" sz="1200" i="1" baseline="0" dirty="0" err="1">
                <a:solidFill>
                  <a:schemeClr val="tx1"/>
                </a:solidFill>
                <a:latin typeface="+mn-lt"/>
              </a:rPr>
              <a:t>T</a:t>
            </a:r>
            <a:r>
              <a:rPr lang="en-US" sz="1200" i="1" baseline="-25000" dirty="0" err="1">
                <a:solidFill>
                  <a:schemeClr val="tx1"/>
                </a:solidFill>
                <a:latin typeface="+mn-lt"/>
              </a:rPr>
              <a:t>g</a:t>
            </a:r>
            <a:r>
              <a:rPr lang="en-US" sz="1200" i="0" baseline="0" dirty="0">
                <a:solidFill>
                  <a:schemeClr val="tx1"/>
                </a:solidFill>
                <a:latin typeface="+mn-lt"/>
              </a:rPr>
              <a:t>.) This correlation holds for the Kob-Anderson simulated glass, various molecular glasses, glassy polymers of various molecular weights, several metallic glasses, and several covalently bonded glasses. This discovery was only possible with the combined efforts of five IRG investigators with expertise in molecular glasses, polymeric glasses, metallic glasses, oxide glasses, and simulations.</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The correlation points to a fundamental connection between glass surface dynamics and bulk, supercooled liquid dynamics, potentially arising from the underlying molecular motions. The correlation also serves as a useful practical tool: Surface mobility at </a:t>
            </a:r>
            <a:r>
              <a:rPr lang="en-US" sz="1200" i="1" dirty="0" err="1">
                <a:solidFill>
                  <a:schemeClr val="tx1"/>
                </a:solidFill>
                <a:latin typeface="+mn-lt"/>
              </a:rPr>
              <a:t>T</a:t>
            </a:r>
            <a:r>
              <a:rPr lang="en-US" sz="1200" i="1" baseline="-25000" dirty="0" err="1">
                <a:solidFill>
                  <a:schemeClr val="tx1"/>
                </a:solidFill>
                <a:latin typeface="+mn-lt"/>
              </a:rPr>
              <a:t>g</a:t>
            </a:r>
            <a:r>
              <a:rPr lang="en-US" sz="1200" i="0" baseline="0" dirty="0">
                <a:solidFill>
                  <a:schemeClr val="tx1"/>
                </a:solidFill>
                <a:latin typeface="+mn-lt"/>
              </a:rPr>
              <a:t> is essential to synthesizing ultrastable and anisotropic glasses via physical vapor deposition (PVD), but surface diffusivity have been measured for only a handful of glasses. Bulk viscosity or calorimetric fragility is available for a much larger list of compositions. Thus, predicting surface mobility from bulk viscosity data enables materials selection and design for glass thin films with useful properties.</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One of the goals of IRG 1 is to create ultrastable and other unusual glasses using PVD, so understanding surface diffusivity is essential. This finding advances our understanding of surface diffusion and our ability to synthesize unusual new glasses by PVD. In addition, the IRG exists to bring together organic and inorganic glass scientists to cross-pollinate ideas and results from these two often disconnected communities. This finding is a testament to the power of that interdisciplinary approach. It would not have been possible without the IRG.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a:t>
            </a:r>
            <a:r>
              <a:rPr lang="en-US" sz="1200" b="0" dirty="0">
                <a:solidFill>
                  <a:schemeClr val="tx1"/>
                </a:solidFill>
                <a:latin typeface="+mn-lt"/>
              </a:rPr>
              <a:t> Li, Y., Annamareddy, A., Morgan, D., Yu, Z., Wang, B., Cao, C., Perepezko, J. H., Ediger, M. D., Voyles, P. M. &amp; Yu, L. Surface Diffusion Is Controlled by Bulk Fragility across All Glass Types. Phys Rev Lett </a:t>
            </a:r>
            <a:r>
              <a:rPr lang="en-US" sz="1200" b="1" dirty="0">
                <a:solidFill>
                  <a:schemeClr val="tx1"/>
                </a:solidFill>
                <a:latin typeface="+mn-lt"/>
              </a:rPr>
              <a:t>128</a:t>
            </a:r>
            <a:r>
              <a:rPr lang="en-US" sz="1200" b="0" dirty="0">
                <a:solidFill>
                  <a:schemeClr val="tx1"/>
                </a:solidFill>
                <a:latin typeface="+mn-lt"/>
              </a:rPr>
              <a:t>, 075501, (2022). DOI: 10.1103/PhysRevLett.128.075501</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C00000"/>
                </a:solidFill>
                <a:latin typeface="Arial" panose="020B0604020202020204" pitchFamily="34" charset="0"/>
                <a:cs typeface="Arial" panose="020B0604020202020204" pitchFamily="34" charset="0"/>
              </a:rPr>
              <a:t>A New Common Behavior for Glasses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Wisconsin MRSEC </a:t>
            </a:r>
          </a:p>
          <a:p>
            <a:r>
              <a:rPr lang="en-US" sz="1400" b="1" dirty="0">
                <a:latin typeface="Arial" panose="020B0604020202020204" pitchFamily="34" charset="0"/>
                <a:cs typeface="Arial" panose="020B0604020202020204" pitchFamily="34" charset="0"/>
              </a:rPr>
              <a:t>DMR-1720415</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359396" y="873551"/>
            <a:ext cx="659553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 Yu, D. Morgan, P. Voyles, M. Ediger, J. Perepezko, U. Wisconsin-Madison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42373" y="1125984"/>
            <a:ext cx="4617139"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1200"/>
              </a:spcAft>
            </a:pPr>
            <a:r>
              <a:rPr lang="en-US" sz="1400" dirty="0"/>
              <a:t>Materials scientists use rules that hold across different kinds of materials as powerful tools to understand material’s fundamental behavior, to predict their properties and performance, and to design new materials.</a:t>
            </a:r>
          </a:p>
          <a:p>
            <a:pPr algn="just" eaLnBrk="1" hangingPunct="1">
              <a:spcAft>
                <a:spcPts val="1200"/>
              </a:spcAft>
            </a:pPr>
            <a:r>
              <a:rPr lang="en-US" sz="1400" dirty="0"/>
              <a:t>Wisconsin MRSEC researchers have discovered a new common behavior for glasses: How fast atoms move on a glass surface is connected to how easily</a:t>
            </a:r>
            <a:r>
              <a:rPr lang="en-US" sz="1400" dirty="0">
                <a:solidFill>
                  <a:srgbClr val="FF0000"/>
                </a:solidFill>
              </a:rPr>
              <a:t> </a:t>
            </a:r>
            <a:r>
              <a:rPr lang="en-US" sz="1400" dirty="0"/>
              <a:t>flow is activated for the same material as a liquid. This connection holds across all kinds of glasses and over many orders of magnitude in the speed of motion.</a:t>
            </a:r>
          </a:p>
          <a:p>
            <a:pPr algn="just" eaLnBrk="1" hangingPunct="1">
              <a:spcAft>
                <a:spcPts val="1200"/>
              </a:spcAft>
            </a:pPr>
            <a:r>
              <a:rPr lang="en-US" sz="1400" dirty="0"/>
              <a:t>The connection lets scientists predict surface mobility, which is rarely measured, from liquid flow data, which is much more common. The fabrication of glasses by vapor deposition and their properties in thin film form, as they are used in cell phone displays, photovoltaics, and coatings, depends on their surfaces, so the connection is an important practical tool for glass materials design. It also points to deep, fundamental connections to how molecules move at solid glass surfaces and inside liquids, which is the topic of ongoing research. </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grpSp>
        <p:nvGrpSpPr>
          <p:cNvPr id="33" name="Group 32" descr="A graph showing the correlation between surface mobility and resistance of liquid flow, surrounded by all of the different types of glasses that follow the correlation. These glasses include molecular, metallic, covalent, chalcogenide, polymeric, and simulated glasses.">
            <a:extLst>
              <a:ext uri="{FF2B5EF4-FFF2-40B4-BE49-F238E27FC236}">
                <a16:creationId xmlns:a16="http://schemas.microsoft.com/office/drawing/2014/main" id="{E57719E2-1231-6F48-3C16-ED66AB411675}"/>
              </a:ext>
            </a:extLst>
          </p:cNvPr>
          <p:cNvGrpSpPr>
            <a:grpSpLocks noChangeAspect="1"/>
          </p:cNvGrpSpPr>
          <p:nvPr/>
        </p:nvGrpSpPr>
        <p:grpSpPr>
          <a:xfrm>
            <a:off x="5214323" y="1586599"/>
            <a:ext cx="6818024" cy="4605248"/>
            <a:chOff x="5214323" y="1586599"/>
            <a:chExt cx="6818024" cy="4605248"/>
          </a:xfrm>
        </p:grpSpPr>
        <p:pic>
          <p:nvPicPr>
            <p:cNvPr id="21" name="Picture 20">
              <a:extLst>
                <a:ext uri="{FF2B5EF4-FFF2-40B4-BE49-F238E27FC236}">
                  <a16:creationId xmlns:a16="http://schemas.microsoft.com/office/drawing/2014/main" id="{D6F21941-A53C-493C-1109-51CEC9192A1B}"/>
                </a:ext>
              </a:extLst>
            </p:cNvPr>
            <p:cNvPicPr>
              <a:picLocks noChangeAspect="1"/>
            </p:cNvPicPr>
            <p:nvPr/>
          </p:nvPicPr>
          <p:blipFill>
            <a:blip r:embed="rId4"/>
            <a:stretch>
              <a:fillRect/>
            </a:stretch>
          </p:blipFill>
          <p:spPr>
            <a:xfrm>
              <a:off x="7190611" y="3091805"/>
              <a:ext cx="3131847" cy="2761488"/>
            </a:xfrm>
            <a:prstGeom prst="rect">
              <a:avLst/>
            </a:prstGeom>
          </p:spPr>
        </p:pic>
        <p:pic>
          <p:nvPicPr>
            <p:cNvPr id="1026" name="Picture 2" descr="What Are The Advantages Of Quartz Glass Tubes?">
              <a:extLst>
                <a:ext uri="{FF2B5EF4-FFF2-40B4-BE49-F238E27FC236}">
                  <a16:creationId xmlns:a16="http://schemas.microsoft.com/office/drawing/2014/main" id="{83C5BE59-7523-5720-16D6-5DC58C0CD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225" y="4600799"/>
              <a:ext cx="1430099" cy="725775"/>
            </a:xfrm>
            <a:prstGeom prst="rect">
              <a:avLst/>
            </a:prstGeom>
            <a:noFill/>
            <a:ln w="25400">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Generic Polystyrene – Georgia Recycling Coalition">
              <a:extLst>
                <a:ext uri="{FF2B5EF4-FFF2-40B4-BE49-F238E27FC236}">
                  <a16:creationId xmlns:a16="http://schemas.microsoft.com/office/drawing/2014/main" id="{E72950CE-1BF7-934D-7965-9F56D68E8E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8223" y="3623085"/>
              <a:ext cx="1615236" cy="1069889"/>
            </a:xfrm>
            <a:prstGeom prst="rect">
              <a:avLst/>
            </a:prstGeom>
            <a:noFill/>
            <a:ln w="25400">
              <a:solidFill>
                <a:srgbClr val="FFC000"/>
              </a:solidFill>
            </a:ln>
            <a:extLst>
              <a:ext uri="{909E8E84-426E-40DD-AFC4-6F175D3DCCD1}">
                <a14:hiddenFill xmlns:a14="http://schemas.microsoft.com/office/drawing/2010/main">
                  <a:solidFill>
                    <a:srgbClr val="FFFFFF"/>
                  </a:solidFill>
                </a14:hiddenFill>
              </a:ext>
            </a:extLst>
          </p:spPr>
        </p:pic>
        <p:pic>
          <p:nvPicPr>
            <p:cNvPr id="1030" name="Picture 6" descr="Custom OLED Display Solutions | New Vision Display">
              <a:extLst>
                <a:ext uri="{FF2B5EF4-FFF2-40B4-BE49-F238E27FC236}">
                  <a16:creationId xmlns:a16="http://schemas.microsoft.com/office/drawing/2014/main" id="{CE9F8E57-284D-AEB3-C4D7-32F03FE436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291" r="34863"/>
            <a:stretch/>
          </p:blipFill>
          <p:spPr bwMode="auto">
            <a:xfrm>
              <a:off x="9041215" y="1586599"/>
              <a:ext cx="1111986" cy="1244461"/>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pic>
          <p:nvPicPr>
            <p:cNvPr id="1036" name="Picture 12" descr="Graphical abstract: Molecular dynamics simulation of binary hard sphere colloids near the glass transition">
              <a:extLst>
                <a:ext uri="{FF2B5EF4-FFF2-40B4-BE49-F238E27FC236}">
                  <a16:creationId xmlns:a16="http://schemas.microsoft.com/office/drawing/2014/main" id="{B1968B43-97C2-4EA4-212D-523D54C505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8856" y="1625718"/>
              <a:ext cx="1134387" cy="112841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366D150-37B2-BC2B-63A4-2218E6F4A932}"/>
                </a:ext>
              </a:extLst>
            </p:cNvPr>
            <p:cNvCxnSpPr>
              <a:cxnSpLocks/>
              <a:endCxn id="1026" idx="1"/>
            </p:cNvCxnSpPr>
            <p:nvPr/>
          </p:nvCxnSpPr>
          <p:spPr>
            <a:xfrm flipV="1">
              <a:off x="10275426" y="4963687"/>
              <a:ext cx="203799" cy="22081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6AFB2E2-B3FE-1A4D-3FF1-E582FF2AA1AA}"/>
                </a:ext>
              </a:extLst>
            </p:cNvPr>
            <p:cNvSpPr/>
            <p:nvPr/>
          </p:nvSpPr>
          <p:spPr>
            <a:xfrm rot="18720000">
              <a:off x="9325478" y="3996683"/>
              <a:ext cx="248253" cy="68141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BEC14B4-A9CA-3E85-17BA-8A76938E7586}"/>
                </a:ext>
              </a:extLst>
            </p:cNvPr>
            <p:cNvSpPr/>
            <p:nvPr/>
          </p:nvSpPr>
          <p:spPr>
            <a:xfrm>
              <a:off x="7679268" y="3117864"/>
              <a:ext cx="182880" cy="182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7759486-5924-0D66-C367-65F9E37E3B9E}"/>
                </a:ext>
              </a:extLst>
            </p:cNvPr>
            <p:cNvCxnSpPr>
              <a:cxnSpLocks/>
              <a:stCxn id="12" idx="1"/>
              <a:endCxn id="1036" idx="2"/>
            </p:cNvCxnSpPr>
            <p:nvPr/>
          </p:nvCxnSpPr>
          <p:spPr>
            <a:xfrm flipV="1">
              <a:off x="7706050" y="2754135"/>
              <a:ext cx="0" cy="390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DCD3A0E-5C51-B40F-E782-3197498657DD}"/>
                </a:ext>
              </a:extLst>
            </p:cNvPr>
            <p:cNvSpPr/>
            <p:nvPr/>
          </p:nvSpPr>
          <p:spPr>
            <a:xfrm rot="18720000">
              <a:off x="8001914" y="3883853"/>
              <a:ext cx="464612" cy="68141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onnector: Curved 29">
              <a:extLst>
                <a:ext uri="{FF2B5EF4-FFF2-40B4-BE49-F238E27FC236}">
                  <a16:creationId xmlns:a16="http://schemas.microsoft.com/office/drawing/2014/main" id="{2740BA07-9EB5-449F-B06F-88BBDE3B636D}"/>
                </a:ext>
              </a:extLst>
            </p:cNvPr>
            <p:cNvCxnSpPr>
              <a:cxnSpLocks/>
              <a:stCxn id="16" idx="2"/>
              <a:endCxn id="1028" idx="2"/>
            </p:cNvCxnSpPr>
            <p:nvPr/>
          </p:nvCxnSpPr>
          <p:spPr>
            <a:xfrm rot="5400000">
              <a:off x="6904421" y="3518617"/>
              <a:ext cx="295777" cy="2052936"/>
            </a:xfrm>
            <a:prstGeom prst="curvedConnector3">
              <a:avLst>
                <a:gd name="adj1" fmla="val 328765"/>
              </a:avLst>
            </a:prstGeom>
            <a:ln>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020D755-C51E-D1BE-FE89-8A21C0DD4883}"/>
                </a:ext>
              </a:extLst>
            </p:cNvPr>
            <p:cNvSpPr/>
            <p:nvPr/>
          </p:nvSpPr>
          <p:spPr>
            <a:xfrm rot="18720000">
              <a:off x="7728264" y="3164619"/>
              <a:ext cx="507157" cy="788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255DAE5F-7F98-99D6-8FE2-EC1ED33636EE}"/>
                </a:ext>
              </a:extLst>
            </p:cNvPr>
            <p:cNvCxnSpPr>
              <a:cxnSpLocks/>
              <a:stCxn id="39" idx="6"/>
              <a:endCxn id="1030" idx="1"/>
            </p:cNvCxnSpPr>
            <p:nvPr/>
          </p:nvCxnSpPr>
          <p:spPr>
            <a:xfrm flipV="1">
              <a:off x="8151520" y="2208830"/>
              <a:ext cx="889695" cy="11613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E6831C2-9998-2726-326D-76EBC18D7D9A}"/>
                </a:ext>
              </a:extLst>
            </p:cNvPr>
            <p:cNvSpPr txBox="1"/>
            <p:nvPr/>
          </p:nvSpPr>
          <p:spPr>
            <a:xfrm>
              <a:off x="5304982" y="2005260"/>
              <a:ext cx="1748297" cy="338554"/>
            </a:xfrm>
            <a:prstGeom prst="rect">
              <a:avLst/>
            </a:prstGeom>
            <a:noFill/>
          </p:spPr>
          <p:txBody>
            <a:bodyPr wrap="square" rtlCol="0">
              <a:spAutoFit/>
            </a:bodyPr>
            <a:lstStyle/>
            <a:p>
              <a:pPr algn="r"/>
              <a:r>
                <a:rPr lang="en-US" sz="1600" dirty="0">
                  <a:latin typeface="Arial" panose="020B0604020202020204" pitchFamily="34" charset="0"/>
                  <a:cs typeface="Arial" panose="020B0604020202020204" pitchFamily="34" charset="0"/>
                </a:rPr>
                <a:t>simulated glass</a:t>
              </a:r>
            </a:p>
          </p:txBody>
        </p:sp>
        <p:sp>
          <p:nvSpPr>
            <p:cNvPr id="43" name="TextBox 42">
              <a:extLst>
                <a:ext uri="{FF2B5EF4-FFF2-40B4-BE49-F238E27FC236}">
                  <a16:creationId xmlns:a16="http://schemas.microsoft.com/office/drawing/2014/main" id="{B5D30276-F1CF-DD17-12D0-51B4075215DD}"/>
                </a:ext>
              </a:extLst>
            </p:cNvPr>
            <p:cNvSpPr txBox="1"/>
            <p:nvPr/>
          </p:nvSpPr>
          <p:spPr>
            <a:xfrm>
              <a:off x="5214323" y="3236819"/>
              <a:ext cx="1623036"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polymer glass</a:t>
              </a:r>
            </a:p>
          </p:txBody>
        </p:sp>
        <p:sp>
          <p:nvSpPr>
            <p:cNvPr id="44" name="TextBox 43">
              <a:extLst>
                <a:ext uri="{FF2B5EF4-FFF2-40B4-BE49-F238E27FC236}">
                  <a16:creationId xmlns:a16="http://schemas.microsoft.com/office/drawing/2014/main" id="{4A04A95C-ABA6-D2A1-428F-56BF3BD621F5}"/>
                </a:ext>
              </a:extLst>
            </p:cNvPr>
            <p:cNvSpPr txBox="1"/>
            <p:nvPr/>
          </p:nvSpPr>
          <p:spPr>
            <a:xfrm>
              <a:off x="10275426" y="2225025"/>
              <a:ext cx="110295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molecular glass</a:t>
              </a:r>
            </a:p>
          </p:txBody>
        </p:sp>
        <p:sp>
          <p:nvSpPr>
            <p:cNvPr id="49" name="TextBox 48">
              <a:extLst>
                <a:ext uri="{FF2B5EF4-FFF2-40B4-BE49-F238E27FC236}">
                  <a16:creationId xmlns:a16="http://schemas.microsoft.com/office/drawing/2014/main" id="{EE5FCFED-8F3C-C034-8965-C2856DAEDEB4}"/>
                </a:ext>
              </a:extLst>
            </p:cNvPr>
            <p:cNvSpPr txBox="1"/>
            <p:nvPr/>
          </p:nvSpPr>
          <p:spPr>
            <a:xfrm>
              <a:off x="10452725" y="5361001"/>
              <a:ext cx="1483098"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covalent glass</a:t>
              </a:r>
            </a:p>
          </p:txBody>
        </p:sp>
        <p:sp>
          <p:nvSpPr>
            <p:cNvPr id="50" name="TextBox 49">
              <a:extLst>
                <a:ext uri="{FF2B5EF4-FFF2-40B4-BE49-F238E27FC236}">
                  <a16:creationId xmlns:a16="http://schemas.microsoft.com/office/drawing/2014/main" id="{834A93CD-3C9F-C9CA-DF95-1AA8B0975635}"/>
                </a:ext>
              </a:extLst>
            </p:cNvPr>
            <p:cNvSpPr txBox="1"/>
            <p:nvPr/>
          </p:nvSpPr>
          <p:spPr>
            <a:xfrm>
              <a:off x="10618178" y="4017168"/>
              <a:ext cx="1414169"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metallic glass</a:t>
              </a:r>
            </a:p>
          </p:txBody>
        </p:sp>
        <p:cxnSp>
          <p:nvCxnSpPr>
            <p:cNvPr id="53" name="Straight Connector 52">
              <a:extLst>
                <a:ext uri="{FF2B5EF4-FFF2-40B4-BE49-F238E27FC236}">
                  <a16:creationId xmlns:a16="http://schemas.microsoft.com/office/drawing/2014/main" id="{220469AD-74CF-0A09-3DC0-7094B23D28D6}"/>
                </a:ext>
              </a:extLst>
            </p:cNvPr>
            <p:cNvCxnSpPr>
              <a:cxnSpLocks/>
              <a:stCxn id="8" idx="6"/>
              <a:endCxn id="3" idx="1"/>
            </p:cNvCxnSpPr>
            <p:nvPr/>
          </p:nvCxnSpPr>
          <p:spPr>
            <a:xfrm flipV="1">
              <a:off x="9532661" y="3526327"/>
              <a:ext cx="1132607" cy="718819"/>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9">
              <a:extLst>
                <a:ext uri="{FF2B5EF4-FFF2-40B4-BE49-F238E27FC236}">
                  <a16:creationId xmlns:a16="http://schemas.microsoft.com/office/drawing/2014/main" id="{45487FB9-A73B-59DF-1B63-5635CD99E2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85709" y="1586599"/>
              <a:ext cx="850190" cy="565949"/>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Chalcogenide Lens, Chalcogenide Glasses For Infrared Optics">
              <a:extLst>
                <a:ext uri="{FF2B5EF4-FFF2-40B4-BE49-F238E27FC236}">
                  <a16:creationId xmlns:a16="http://schemas.microsoft.com/office/drawing/2014/main" id="{E8A96009-92F0-9078-D515-3D75C3452C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4775" y="5458819"/>
              <a:ext cx="1217501" cy="733028"/>
            </a:xfrm>
            <a:prstGeom prst="rect">
              <a:avLst/>
            </a:prstGeom>
            <a:noFill/>
            <a:ln w="28575">
              <a:solidFill>
                <a:srgbClr val="008000"/>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45E5F2-2A61-2C64-7686-6F6C0CB4A226}"/>
                </a:ext>
              </a:extLst>
            </p:cNvPr>
            <p:cNvSpPr txBox="1"/>
            <p:nvPr/>
          </p:nvSpPr>
          <p:spPr>
            <a:xfrm>
              <a:off x="6756245" y="5853293"/>
              <a:ext cx="194313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chalcogenide glass</a:t>
              </a:r>
            </a:p>
          </p:txBody>
        </p:sp>
        <p:cxnSp>
          <p:nvCxnSpPr>
            <p:cNvPr id="22" name="Straight Connector 21">
              <a:extLst>
                <a:ext uri="{FF2B5EF4-FFF2-40B4-BE49-F238E27FC236}">
                  <a16:creationId xmlns:a16="http://schemas.microsoft.com/office/drawing/2014/main" id="{2914A9EE-5014-9AEC-B414-E087780D083E}"/>
                </a:ext>
              </a:extLst>
            </p:cNvPr>
            <p:cNvCxnSpPr>
              <a:cxnSpLocks/>
              <a:stCxn id="13" idx="3"/>
              <a:endCxn id="27" idx="2"/>
            </p:cNvCxnSpPr>
            <p:nvPr/>
          </p:nvCxnSpPr>
          <p:spPr>
            <a:xfrm flipV="1">
              <a:off x="6722276" y="4359763"/>
              <a:ext cx="2370331" cy="146557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FC2980A3-F714-77B5-92B5-5B051FAEC55A}"/>
                </a:ext>
              </a:extLst>
            </p:cNvPr>
            <p:cNvSpPr/>
            <p:nvPr/>
          </p:nvSpPr>
          <p:spPr>
            <a:xfrm rot="18720000">
              <a:off x="9064917" y="4079571"/>
              <a:ext cx="167375" cy="436000"/>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AA232F67-62E1-5062-CCF4-70A4C4B87AA9}"/>
                </a:ext>
              </a:extLst>
            </p:cNvPr>
            <p:cNvPicPr>
              <a:picLocks noChangeAspect="1" noChangeArrowheads="1"/>
            </p:cNvPicPr>
            <p:nvPr/>
          </p:nvPicPr>
          <p:blipFill>
            <a:blip r:embed="rId11" cstate="print"/>
            <a:srcRect/>
            <a:stretch>
              <a:fillRect/>
            </a:stretch>
          </p:blipFill>
          <p:spPr bwMode="auto">
            <a:xfrm>
              <a:off x="10665268" y="3035486"/>
              <a:ext cx="1319988" cy="981682"/>
            </a:xfrm>
            <a:prstGeom prst="rect">
              <a:avLst/>
            </a:prstGeom>
            <a:noFill/>
            <a:ln w="25400">
              <a:solidFill>
                <a:schemeClr val="accent1"/>
              </a:solidFill>
              <a:miter lim="800000"/>
              <a:headEnd/>
              <a:tailEnd/>
            </a:ln>
          </p:spPr>
        </p:pic>
        <p:sp>
          <p:nvSpPr>
            <p:cNvPr id="18" name="Oval 17">
              <a:extLst>
                <a:ext uri="{FF2B5EF4-FFF2-40B4-BE49-F238E27FC236}">
                  <a16:creationId xmlns:a16="http://schemas.microsoft.com/office/drawing/2014/main" id="{5DFF5601-63B6-066F-3FC5-44C2182ADE80}"/>
                </a:ext>
              </a:extLst>
            </p:cNvPr>
            <p:cNvSpPr/>
            <p:nvPr/>
          </p:nvSpPr>
          <p:spPr>
            <a:xfrm>
              <a:off x="10116331" y="5155002"/>
              <a:ext cx="182880" cy="182880"/>
            </a:xfrm>
            <a:prstGeom prst="ellipse">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4376</TotalTime>
  <Words>661</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Paul Voyles</cp:lastModifiedBy>
  <cp:revision>282</cp:revision>
  <cp:lastPrinted>2018-03-20T12:31:18Z</cp:lastPrinted>
  <dcterms:created xsi:type="dcterms:W3CDTF">2017-10-05T17:34:54Z</dcterms:created>
  <dcterms:modified xsi:type="dcterms:W3CDTF">2023-05-10T19:26:35Z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