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0"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Voyles" initials="PV"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6E8"/>
    <a:srgbClr val="8400FF"/>
    <a:srgbClr val="E6E6E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60" autoAdjust="0"/>
    <p:restoredTop sz="94694"/>
  </p:normalViewPr>
  <p:slideViewPr>
    <p:cSldViewPr snapToGrid="0" snapToObjects="1">
      <p:cViewPr varScale="1">
        <p:scale>
          <a:sx n="84" d="100"/>
          <a:sy n="84" d="100"/>
        </p:scale>
        <p:origin x="1443"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DD1E7E5-35BA-48CF-864A-05779A46C520}" type="datetimeFigureOut">
              <a:rPr lang="en-US" smtClean="0"/>
              <a:t>5/6/2021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36055F3-8C8C-4A18-A2E5-0606A9FCAB42}" type="slidenum">
              <a:rPr lang="en-US" smtClean="0"/>
              <a:t>‹#›</a:t>
            </a:fld>
            <a:endParaRPr lang="en-US"/>
          </a:p>
        </p:txBody>
      </p:sp>
    </p:spTree>
    <p:extLst>
      <p:ext uri="{BB962C8B-B14F-4D97-AF65-F5344CB8AC3E}">
        <p14:creationId xmlns:p14="http://schemas.microsoft.com/office/powerpoint/2010/main" val="27613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Aluminum oxide (Al</a:t>
            </a:r>
            <a:r>
              <a:rPr lang="en-US" baseline="-25000" dirty="0"/>
              <a:t>2</a:t>
            </a:r>
            <a:r>
              <a:rPr lang="en-US" dirty="0"/>
              <a:t>O</a:t>
            </a:r>
            <a:r>
              <a:rPr lang="en-US" baseline="-25000" dirty="0"/>
              <a:t>3</a:t>
            </a:r>
            <a:r>
              <a:rPr lang="en-US" dirty="0"/>
              <a:t>) exhibits multiple structures, including thermodynamically-stable hexagonal ⍺ as well as metastable cubic γ and monoclinic θ phases. From simulation, the different phases can be identified from a physics-based description of local order. This local order indicated that cubic phase has the closest arrangement of Al atoms with amorphous phase compared to other crystals. Solid-phase epitaxy (SPE) of Al</a:t>
            </a:r>
            <a:r>
              <a:rPr lang="en-US" baseline="-25000" dirty="0"/>
              <a:t>2</a:t>
            </a:r>
            <a:r>
              <a:rPr lang="en-US" dirty="0"/>
              <a:t>O</a:t>
            </a:r>
            <a:r>
              <a:rPr lang="en-US" baseline="-25000" dirty="0"/>
              <a:t>3</a:t>
            </a:r>
            <a:r>
              <a:rPr lang="en-US" dirty="0"/>
              <a:t> starts from an amorphous layer of Al</a:t>
            </a:r>
            <a:r>
              <a:rPr lang="en-US" baseline="-25000" dirty="0"/>
              <a:t>2</a:t>
            </a:r>
            <a:r>
              <a:rPr lang="en-US" dirty="0"/>
              <a:t>O</a:t>
            </a:r>
            <a:r>
              <a:rPr lang="en-US" baseline="-25000" dirty="0"/>
              <a:t>3</a:t>
            </a:r>
            <a:r>
              <a:rPr lang="en-US" dirty="0"/>
              <a:t> on top of ⍺-Al</a:t>
            </a:r>
            <a:r>
              <a:rPr lang="en-US" baseline="-25000" dirty="0"/>
              <a:t>2</a:t>
            </a:r>
            <a:r>
              <a:rPr lang="en-US" dirty="0"/>
              <a:t>O</a:t>
            </a:r>
            <a:r>
              <a:rPr lang="en-US" baseline="-25000" dirty="0"/>
              <a:t>3</a:t>
            </a:r>
            <a:r>
              <a:rPr lang="en-US" dirty="0"/>
              <a:t>. Upon annealing, this amorphous layer becomes crystallized. SPE uses results from simulation to select desired phases by controlling annealing conditions.</a:t>
            </a:r>
          </a:p>
        </p:txBody>
      </p:sp>
      <p:sp>
        <p:nvSpPr>
          <p:cNvPr id="4" name="Slide Number Placeholder 3"/>
          <p:cNvSpPr>
            <a:spLocks noGrp="1"/>
          </p:cNvSpPr>
          <p:nvPr>
            <p:ph type="sldNum" sz="quarter" idx="10"/>
          </p:nvPr>
        </p:nvSpPr>
        <p:spPr/>
        <p:txBody>
          <a:bodyPr/>
          <a:lstStyle/>
          <a:p>
            <a:fld id="{F36055F3-8C8C-4A18-A2E5-0606A9FCAB42}" type="slidenum">
              <a:rPr lang="en-US" smtClean="0"/>
              <a:t>1</a:t>
            </a:fld>
            <a:endParaRPr lang="en-US"/>
          </a:p>
        </p:txBody>
      </p:sp>
    </p:spTree>
    <p:extLst>
      <p:ext uri="{BB962C8B-B14F-4D97-AF65-F5344CB8AC3E}">
        <p14:creationId xmlns:p14="http://schemas.microsoft.com/office/powerpoint/2010/main" val="3192732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5/6/2021</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ll-and-stick atomic models showing the rearrangement of Al and O atoms from a disordered, amorphous state to a crystalline state with cubic structure.">
            <a:extLst>
              <a:ext uri="{FF2B5EF4-FFF2-40B4-BE49-F238E27FC236}">
                <a16:creationId xmlns:a16="http://schemas.microsoft.com/office/drawing/2014/main" id="{D9CDD6FD-029C-4313-A589-A566E1320071}"/>
              </a:ext>
            </a:extLst>
          </p:cNvPr>
          <p:cNvPicPr>
            <a:picLocks noChangeAspect="1"/>
          </p:cNvPicPr>
          <p:nvPr/>
        </p:nvPicPr>
        <p:blipFill>
          <a:blip r:embed="rId3"/>
          <a:srcRect/>
          <a:stretch/>
        </p:blipFill>
        <p:spPr>
          <a:xfrm>
            <a:off x="4313207" y="1778912"/>
            <a:ext cx="4592687" cy="1870693"/>
          </a:xfrm>
          <a:prstGeom prst="rect">
            <a:avLst/>
          </a:prstGeom>
        </p:spPr>
      </p:pic>
      <p:pic>
        <p:nvPicPr>
          <p:cNvPr id="6" name="Picture 5" descr="The extent of Al rearrangement  while crystallizing amorphous Al2O3 to certain structures. Cubic Al2O3 took minimal Al rearrangement due to the similarity in the arrangements of Al atoms.">
            <a:extLst>
              <a:ext uri="{FF2B5EF4-FFF2-40B4-BE49-F238E27FC236}">
                <a16:creationId xmlns:a16="http://schemas.microsoft.com/office/drawing/2014/main" id="{CD329E1F-8ADA-4112-9E90-02C41890D115}"/>
              </a:ext>
            </a:extLst>
          </p:cNvPr>
          <p:cNvPicPr>
            <a:picLocks noChangeAspect="1"/>
          </p:cNvPicPr>
          <p:nvPr/>
        </p:nvPicPr>
        <p:blipFill rotWithShape="1">
          <a:blip r:embed="rId4"/>
          <a:srcRect r="18504"/>
          <a:stretch/>
        </p:blipFill>
        <p:spPr>
          <a:xfrm>
            <a:off x="4412949" y="3858789"/>
            <a:ext cx="4389428" cy="829859"/>
          </a:xfrm>
          <a:prstGeom prst="rect">
            <a:avLst/>
          </a:prstGeom>
        </p:spPr>
      </p:pic>
      <p:sp>
        <p:nvSpPr>
          <p:cNvPr id="2" name="Title 1"/>
          <p:cNvSpPr>
            <a:spLocks noGrp="1"/>
          </p:cNvSpPr>
          <p:nvPr>
            <p:ph type="title"/>
          </p:nvPr>
        </p:nvSpPr>
        <p:spPr>
          <a:xfrm>
            <a:off x="3124201" y="103300"/>
            <a:ext cx="6019800" cy="803867"/>
          </a:xfrm>
        </p:spPr>
        <p:txBody>
          <a:bodyPr anchor="ctr"/>
          <a:lstStyle/>
          <a:p>
            <a:pPr algn="ctr"/>
            <a:r>
              <a:rPr lang="en-US" sz="1800" b="1" dirty="0">
                <a:solidFill>
                  <a:schemeClr val="tx1"/>
                </a:solidFill>
              </a:rPr>
              <a:t>Solid-phase epitaxy: a means to control </a:t>
            </a:r>
            <a:br>
              <a:rPr lang="en-US" sz="1800" b="1" dirty="0">
                <a:solidFill>
                  <a:schemeClr val="tx1"/>
                </a:solidFill>
              </a:rPr>
            </a:br>
            <a:r>
              <a:rPr lang="en-US" sz="1800" b="1" dirty="0">
                <a:solidFill>
                  <a:schemeClr val="tx1"/>
                </a:solidFill>
              </a:rPr>
              <a:t>atomic-scale structure in complex materials</a:t>
            </a:r>
          </a:p>
        </p:txBody>
      </p:sp>
      <p:sp>
        <p:nvSpPr>
          <p:cNvPr id="7" name="Rectangle 6"/>
          <p:cNvSpPr/>
          <p:nvPr/>
        </p:nvSpPr>
        <p:spPr>
          <a:xfrm>
            <a:off x="4371035" y="1014660"/>
            <a:ext cx="4772965" cy="461665"/>
          </a:xfrm>
          <a:prstGeom prst="rect">
            <a:avLst/>
          </a:prstGeom>
        </p:spPr>
        <p:txBody>
          <a:bodyPr wrap="square" anchor="ctr">
            <a:spAutoFit/>
          </a:bodyPr>
          <a:lstStyle/>
          <a:p>
            <a:r>
              <a:rPr lang="en-US" sz="1200" b="1" dirty="0">
                <a:solidFill>
                  <a:schemeClr val="bg1"/>
                </a:solidFill>
              </a:rPr>
              <a:t>Susan E. Babcock, Paul G. Evans, J. R. Schmidt and Thomas F. Kuech, University of Wisconsin-Madison</a:t>
            </a:r>
          </a:p>
        </p:txBody>
      </p:sp>
      <p:sp>
        <p:nvSpPr>
          <p:cNvPr id="8" name="Rectangle 7"/>
          <p:cNvSpPr/>
          <p:nvPr/>
        </p:nvSpPr>
        <p:spPr>
          <a:xfrm>
            <a:off x="152400" y="269974"/>
            <a:ext cx="2759824" cy="430887"/>
          </a:xfrm>
          <a:prstGeom prst="rect">
            <a:avLst/>
          </a:prstGeom>
        </p:spPr>
        <p:txBody>
          <a:bodyPr wrap="square" anchor="ctr">
            <a:spAutoFit/>
          </a:bodyPr>
          <a:lstStyle/>
          <a:p>
            <a:r>
              <a:rPr lang="en-US" sz="1100" b="1" dirty="0">
                <a:solidFill>
                  <a:schemeClr val="bg1"/>
                </a:solidFill>
              </a:rPr>
              <a:t>Materials Research Science and Engineering Centers, DMR-1720415</a:t>
            </a:r>
          </a:p>
        </p:txBody>
      </p:sp>
      <p:sp>
        <p:nvSpPr>
          <p:cNvPr id="9" name="Text Box 28"/>
          <p:cNvSpPr txBox="1">
            <a:spLocks noChangeArrowheads="1"/>
          </p:cNvSpPr>
          <p:nvPr/>
        </p:nvSpPr>
        <p:spPr bwMode="auto">
          <a:xfrm>
            <a:off x="100818" y="1469108"/>
            <a:ext cx="3899395" cy="477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07000"/>
              </a:lnSpc>
              <a:spcAft>
                <a:spcPts val="600"/>
              </a:spcAft>
            </a:pPr>
            <a:r>
              <a:rPr lang="en-US" sz="1200" dirty="0">
                <a:solidFill>
                  <a:srgbClr val="201F1E"/>
                </a:solidFill>
                <a:latin typeface="Arial" panose="020B0604020202020204" pitchFamily="34" charset="0"/>
                <a:ea typeface="DengXian" panose="02010600030101010101" pitchFamily="2" charset="-122"/>
                <a:cs typeface="Arial" panose="020B0604020202020204" pitchFamily="34" charset="0"/>
              </a:rPr>
              <a:t>Wisconsin MRSEC researchers have developed a method to synthesize materials with precisely controlled crystal structures, even when the same atoms could arrange themselves into a different structure with nearly the same energy. The methods allow them to make highly perfect films of cubic aluminum oxide (Al</a:t>
            </a:r>
            <a:r>
              <a:rPr lang="en-US" sz="1200" baseline="-25000" dirty="0">
                <a:solidFill>
                  <a:srgbClr val="201F1E"/>
                </a:solidFill>
                <a:latin typeface="Arial" panose="020B0604020202020204" pitchFamily="34" charset="0"/>
                <a:ea typeface="DengXian" panose="02010600030101010101" pitchFamily="2" charset="-122"/>
                <a:cs typeface="Arial" panose="020B0604020202020204" pitchFamily="34" charset="0"/>
              </a:rPr>
              <a:t>2</a:t>
            </a:r>
            <a:r>
              <a:rPr lang="en-US" sz="1200" dirty="0">
                <a:solidFill>
                  <a:srgbClr val="201F1E"/>
                </a:solidFill>
                <a:latin typeface="Arial" panose="020B0604020202020204" pitchFamily="34" charset="0"/>
                <a:ea typeface="DengXian" panose="02010600030101010101" pitchFamily="2" charset="-122"/>
                <a:cs typeface="Arial" panose="020B0604020202020204" pitchFamily="34" charset="0"/>
              </a:rPr>
              <a:t>O</a:t>
            </a:r>
            <a:r>
              <a:rPr lang="en-US" sz="1200" baseline="-25000" dirty="0">
                <a:solidFill>
                  <a:srgbClr val="201F1E"/>
                </a:solidFill>
                <a:latin typeface="Arial" panose="020B0604020202020204" pitchFamily="34" charset="0"/>
                <a:ea typeface="DengXian" panose="02010600030101010101" pitchFamily="2" charset="-122"/>
                <a:cs typeface="Arial" panose="020B0604020202020204" pitchFamily="34" charset="0"/>
              </a:rPr>
              <a:t>3</a:t>
            </a:r>
            <a:r>
              <a:rPr lang="en-US" sz="1200" dirty="0">
                <a:solidFill>
                  <a:srgbClr val="201F1E"/>
                </a:solidFill>
                <a:latin typeface="Arial" panose="020B0604020202020204" pitchFamily="34" charset="0"/>
                <a:ea typeface="DengXian" panose="02010600030101010101" pitchFamily="2" charset="-122"/>
                <a:cs typeface="Arial" panose="020B0604020202020204" pitchFamily="34" charset="0"/>
              </a:rPr>
              <a:t>) with widespread applications in electronic materials, catalysis, and surface passivation. The cubic crystal structure is hard to make because it is similar in energy to a hexagonal crystal structure of the same atoms that lacks the desirable properties.</a:t>
            </a:r>
          </a:p>
          <a:p>
            <a:pPr algn="just">
              <a:lnSpc>
                <a:spcPct val="107000"/>
              </a:lnSpc>
              <a:spcAft>
                <a:spcPts val="600"/>
              </a:spcAft>
            </a:pPr>
            <a:r>
              <a:rPr lang="en-US" sz="1200" dirty="0">
                <a:solidFill>
                  <a:srgbClr val="201F1E"/>
                </a:solidFill>
                <a:latin typeface="Arial" panose="020B0604020202020204" pitchFamily="34" charset="0"/>
                <a:ea typeface="DengXian" panose="02010600030101010101" pitchFamily="2" charset="-122"/>
                <a:cs typeface="Arial" panose="020B0604020202020204" pitchFamily="34" charset="0"/>
              </a:rPr>
              <a:t>The approach used solid-phase epitaxy to crystallize Al</a:t>
            </a:r>
            <a:r>
              <a:rPr lang="en-US" sz="1200" baseline="-25000" dirty="0">
                <a:solidFill>
                  <a:srgbClr val="201F1E"/>
                </a:solidFill>
                <a:latin typeface="Arial" panose="020B0604020202020204" pitchFamily="34" charset="0"/>
                <a:ea typeface="DengXian" panose="02010600030101010101" pitchFamily="2" charset="-122"/>
                <a:cs typeface="Arial" panose="020B0604020202020204" pitchFamily="34" charset="0"/>
              </a:rPr>
              <a:t>2</a:t>
            </a:r>
            <a:r>
              <a:rPr lang="en-US" sz="1200" dirty="0">
                <a:solidFill>
                  <a:srgbClr val="201F1E"/>
                </a:solidFill>
                <a:latin typeface="Arial" panose="020B0604020202020204" pitchFamily="34" charset="0"/>
                <a:ea typeface="DengXian" panose="02010600030101010101" pitchFamily="2" charset="-122"/>
                <a:cs typeface="Arial" panose="020B0604020202020204" pitchFamily="34" charset="0"/>
              </a:rPr>
              <a:t>O</a:t>
            </a:r>
            <a:r>
              <a:rPr lang="en-US" sz="1200" baseline="-25000" dirty="0">
                <a:solidFill>
                  <a:srgbClr val="201F1E"/>
                </a:solidFill>
                <a:latin typeface="Arial" panose="020B0604020202020204" pitchFamily="34" charset="0"/>
                <a:ea typeface="DengXian" panose="02010600030101010101" pitchFamily="2" charset="-122"/>
                <a:cs typeface="Arial" panose="020B0604020202020204" pitchFamily="34" charset="0"/>
              </a:rPr>
              <a:t>3</a:t>
            </a:r>
            <a:r>
              <a:rPr lang="en-US" sz="1200" dirty="0">
                <a:solidFill>
                  <a:srgbClr val="201F1E"/>
                </a:solidFill>
                <a:latin typeface="Arial" panose="020B0604020202020204" pitchFamily="34" charset="0"/>
                <a:ea typeface="DengXian" panose="02010600030101010101" pitchFamily="2" charset="-122"/>
                <a:cs typeface="Arial" panose="020B0604020202020204" pitchFamily="34" charset="0"/>
              </a:rPr>
              <a:t> from a disordered, amorphous precursor at low temperatures, which avoids forming the undesirable crystal structure. Computer simulations show that the desirable cubic crystal forms because the atoms in the disordered precursor move less to get to the cubic structure than to the hexagonal structure. The combination of experiments and simulations suggest that solid-phase epitaxy may be a general path to synthesizing selected crystal structures, even when there are several competing crystal structures.</a:t>
            </a:r>
          </a:p>
          <a:p>
            <a:pPr marL="0" marR="0" algn="just">
              <a:spcBef>
                <a:spcPts val="0"/>
              </a:spcBef>
              <a:spcAft>
                <a:spcPts val="600"/>
              </a:spcAft>
            </a:pPr>
            <a:endParaRPr lang="en-US" sz="1200" dirty="0">
              <a:effectLst/>
              <a:latin typeface="Arial" panose="020B0604020202020204" pitchFamily="34" charset="0"/>
              <a:ea typeface="DengXian" panose="02010600030101010101" pitchFamily="2" charset="-122"/>
              <a:cs typeface="Arial" panose="020B0604020202020204" pitchFamily="34" charset="0"/>
            </a:endParaRPr>
          </a:p>
        </p:txBody>
      </p:sp>
      <p:sp>
        <p:nvSpPr>
          <p:cNvPr id="11" name="Rectangle 37"/>
          <p:cNvSpPr>
            <a:spLocks noChangeArrowheads="1"/>
          </p:cNvSpPr>
          <p:nvPr/>
        </p:nvSpPr>
        <p:spPr bwMode="auto">
          <a:xfrm>
            <a:off x="4157932" y="1727886"/>
            <a:ext cx="4905681" cy="42609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2" name="Rectangle 11"/>
          <p:cNvSpPr/>
          <p:nvPr/>
        </p:nvSpPr>
        <p:spPr>
          <a:xfrm>
            <a:off x="152400" y="745755"/>
            <a:ext cx="1151206" cy="276999"/>
          </a:xfrm>
          <a:prstGeom prst="rect">
            <a:avLst/>
          </a:prstGeom>
        </p:spPr>
        <p:txBody>
          <a:bodyPr wrap="square" anchor="ctr">
            <a:spAutoFit/>
          </a:bodyPr>
          <a:lstStyle/>
          <a:p>
            <a:r>
              <a:rPr lang="en-US" sz="1200" b="1" dirty="0">
                <a:solidFill>
                  <a:srgbClr val="002060"/>
                </a:solidFill>
              </a:rPr>
              <a:t>IRG 2, 2020</a:t>
            </a:r>
          </a:p>
        </p:txBody>
      </p:sp>
      <p:sp>
        <p:nvSpPr>
          <p:cNvPr id="26" name="文本框 25">
            <a:extLst>
              <a:ext uri="{FF2B5EF4-FFF2-40B4-BE49-F238E27FC236}">
                <a16:creationId xmlns:a16="http://schemas.microsoft.com/office/drawing/2014/main" id="{313A8820-2520-4A7C-8307-0D164ACCE821}"/>
              </a:ext>
            </a:extLst>
          </p:cNvPr>
          <p:cNvSpPr txBox="1"/>
          <p:nvPr/>
        </p:nvSpPr>
        <p:spPr>
          <a:xfrm>
            <a:off x="4157932" y="4871568"/>
            <a:ext cx="4911900" cy="1015663"/>
          </a:xfrm>
          <a:prstGeom prst="rect">
            <a:avLst/>
          </a:prstGeom>
          <a:noFill/>
        </p:spPr>
        <p:txBody>
          <a:bodyPr wrap="square" rtlCol="0">
            <a:spAutoFit/>
          </a:bodyPr>
          <a:lstStyle/>
          <a:p>
            <a:pPr algn="just"/>
            <a:r>
              <a:rPr lang="en-US" altLang="zh-CN" sz="1200" dirty="0">
                <a:latin typeface="Arial" panose="020B0604020202020204" pitchFamily="34" charset="0"/>
                <a:cs typeface="Arial" panose="020B0604020202020204" pitchFamily="34" charset="0"/>
              </a:rPr>
              <a:t>The desired structure (cubic </a:t>
            </a:r>
            <a:r>
              <a:rPr lang="en-US" altLang="zh-CN" sz="1200" dirty="0">
                <a:effectLst/>
                <a:latin typeface="Arial" panose="020B0604020202020204" pitchFamily="34" charset="0"/>
                <a:ea typeface="等线" panose="02010600030101010101" pitchFamily="2" charset="-122"/>
                <a:cs typeface="Arial" panose="020B0604020202020204" pitchFamily="34" charset="0"/>
              </a:rPr>
              <a:t>Al</a:t>
            </a:r>
            <a:r>
              <a:rPr lang="en-US" altLang="zh-CN" sz="1200" baseline="-25000" dirty="0">
                <a:effectLst/>
                <a:latin typeface="Arial" panose="020B0604020202020204" pitchFamily="34" charset="0"/>
                <a:ea typeface="等线" panose="02010600030101010101" pitchFamily="2" charset="-122"/>
                <a:cs typeface="Arial" panose="020B0604020202020204" pitchFamily="34" charset="0"/>
              </a:rPr>
              <a:t>2</a:t>
            </a:r>
            <a:r>
              <a:rPr lang="en-US" altLang="zh-CN" sz="1200" dirty="0">
                <a:effectLst/>
                <a:latin typeface="Arial" panose="020B0604020202020204" pitchFamily="34" charset="0"/>
                <a:ea typeface="等线" panose="02010600030101010101" pitchFamily="2" charset="-122"/>
                <a:cs typeface="Arial" panose="020B0604020202020204" pitchFamily="34" charset="0"/>
              </a:rPr>
              <a:t>O</a:t>
            </a:r>
            <a:r>
              <a:rPr lang="en-US" altLang="zh-CN" sz="1200" baseline="-25000" dirty="0">
                <a:effectLst/>
                <a:latin typeface="Arial" panose="020B0604020202020204" pitchFamily="34" charset="0"/>
                <a:ea typeface="等线" panose="02010600030101010101" pitchFamily="2" charset="-122"/>
                <a:cs typeface="Arial" panose="020B0604020202020204" pitchFamily="34" charset="0"/>
              </a:rPr>
              <a:t>3</a:t>
            </a:r>
            <a:r>
              <a:rPr lang="en-US" altLang="zh-CN" sz="1200" dirty="0">
                <a:latin typeface="Arial" panose="020B0604020202020204" pitchFamily="34" charset="0"/>
                <a:cs typeface="Arial" panose="020B0604020202020204" pitchFamily="34" charset="0"/>
              </a:rPr>
              <a:t>) among many of the </a:t>
            </a:r>
            <a:r>
              <a:rPr lang="en-US" altLang="zh-CN" sz="1200" dirty="0">
                <a:effectLst/>
                <a:latin typeface="Arial" panose="020B0604020202020204" pitchFamily="34" charset="0"/>
                <a:ea typeface="等线" panose="02010600030101010101" pitchFamily="2" charset="-122"/>
                <a:cs typeface="Arial" panose="020B0604020202020204" pitchFamily="34" charset="0"/>
              </a:rPr>
              <a:t>Al</a:t>
            </a:r>
            <a:r>
              <a:rPr lang="en-US" altLang="zh-CN" sz="1200" baseline="-25000" dirty="0">
                <a:effectLst/>
                <a:latin typeface="Arial" panose="020B0604020202020204" pitchFamily="34" charset="0"/>
                <a:ea typeface="等线" panose="02010600030101010101" pitchFamily="2" charset="-122"/>
                <a:cs typeface="Arial" panose="020B0604020202020204" pitchFamily="34" charset="0"/>
              </a:rPr>
              <a:t>2</a:t>
            </a:r>
            <a:r>
              <a:rPr lang="en-US" altLang="zh-CN" sz="1200" dirty="0">
                <a:effectLst/>
                <a:latin typeface="Arial" panose="020B0604020202020204" pitchFamily="34" charset="0"/>
                <a:ea typeface="等线" panose="02010600030101010101" pitchFamily="2" charset="-122"/>
                <a:cs typeface="Arial" panose="020B0604020202020204" pitchFamily="34" charset="0"/>
              </a:rPr>
              <a:t>O</a:t>
            </a:r>
            <a:r>
              <a:rPr lang="en-US" altLang="zh-CN" sz="1200" baseline="-25000" dirty="0">
                <a:effectLst/>
                <a:latin typeface="Arial" panose="020B0604020202020204" pitchFamily="34" charset="0"/>
                <a:ea typeface="等线" panose="02010600030101010101" pitchFamily="2" charset="-122"/>
                <a:cs typeface="Arial" panose="020B0604020202020204" pitchFamily="34" charset="0"/>
              </a:rPr>
              <a:t>3</a:t>
            </a:r>
            <a:r>
              <a:rPr lang="en-US" altLang="zh-CN" sz="1200" dirty="0">
                <a:latin typeface="Arial" panose="020B0604020202020204" pitchFamily="34" charset="0"/>
                <a:cs typeface="Arial" panose="020B0604020202020204" pitchFamily="34" charset="0"/>
              </a:rPr>
              <a:t> structures was selected using solid-phase epitaxy of </a:t>
            </a:r>
            <a:r>
              <a:rPr lang="en-US" altLang="zh-CN" sz="1200" dirty="0">
                <a:effectLst/>
                <a:latin typeface="Arial" panose="020B0604020202020204" pitchFamily="34" charset="0"/>
                <a:ea typeface="等线" panose="02010600030101010101" pitchFamily="2" charset="-122"/>
                <a:cs typeface="Arial" panose="020B0604020202020204" pitchFamily="34" charset="0"/>
              </a:rPr>
              <a:t>amorphous Al</a:t>
            </a:r>
            <a:r>
              <a:rPr lang="en-US" altLang="zh-CN" sz="1200" baseline="-25000" dirty="0">
                <a:effectLst/>
                <a:latin typeface="Arial" panose="020B0604020202020204" pitchFamily="34" charset="0"/>
                <a:ea typeface="等线" panose="02010600030101010101" pitchFamily="2" charset="-122"/>
                <a:cs typeface="Arial" panose="020B0604020202020204" pitchFamily="34" charset="0"/>
              </a:rPr>
              <a:t>2</a:t>
            </a:r>
            <a:r>
              <a:rPr lang="en-US" altLang="zh-CN" sz="1200" dirty="0">
                <a:effectLst/>
                <a:latin typeface="Arial" panose="020B0604020202020204" pitchFamily="34" charset="0"/>
                <a:ea typeface="等线" panose="02010600030101010101" pitchFamily="2" charset="-122"/>
                <a:cs typeface="Arial" panose="020B0604020202020204" pitchFamily="34" charset="0"/>
              </a:rPr>
              <a:t>O</a:t>
            </a:r>
            <a:r>
              <a:rPr lang="en-US" altLang="zh-CN" sz="1200" baseline="-25000" dirty="0">
                <a:effectLst/>
                <a:latin typeface="Arial" panose="020B0604020202020204" pitchFamily="34" charset="0"/>
                <a:ea typeface="等线" panose="02010600030101010101" pitchFamily="2" charset="-122"/>
                <a:cs typeface="Arial" panose="020B0604020202020204" pitchFamily="34" charset="0"/>
              </a:rPr>
              <a:t>3</a:t>
            </a:r>
            <a:r>
              <a:rPr lang="en-US" altLang="zh-CN" sz="1200" dirty="0">
                <a:effectLst/>
                <a:latin typeface="Arial" panose="020B0604020202020204" pitchFamily="34" charset="0"/>
                <a:ea typeface="等线" panose="02010600030101010101" pitchFamily="2" charset="-122"/>
                <a:cs typeface="Arial" panose="020B0604020202020204" pitchFamily="34" charset="0"/>
              </a:rPr>
              <a:t>.</a:t>
            </a:r>
            <a:r>
              <a:rPr lang="en-US" altLang="zh-CN" sz="1200" dirty="0">
                <a:latin typeface="Arial" panose="020B0604020202020204" pitchFamily="34" charset="0"/>
                <a:cs typeface="Arial" panose="020B0604020202020204" pitchFamily="34" charset="0"/>
              </a:rPr>
              <a:t> Computer simulation indicated that cubic </a:t>
            </a:r>
            <a:r>
              <a:rPr lang="en-US" altLang="zh-CN" sz="1200" dirty="0">
                <a:effectLst/>
                <a:latin typeface="Arial" panose="020B0604020202020204" pitchFamily="34" charset="0"/>
                <a:ea typeface="等线" panose="02010600030101010101" pitchFamily="2" charset="-122"/>
                <a:cs typeface="Arial" panose="020B0604020202020204" pitchFamily="34" charset="0"/>
              </a:rPr>
              <a:t>Al</a:t>
            </a:r>
            <a:r>
              <a:rPr lang="en-US" altLang="zh-CN" sz="1200" baseline="-25000" dirty="0">
                <a:effectLst/>
                <a:latin typeface="Arial" panose="020B0604020202020204" pitchFamily="34" charset="0"/>
                <a:ea typeface="等线" panose="02010600030101010101" pitchFamily="2" charset="-122"/>
                <a:cs typeface="Arial" panose="020B0604020202020204" pitchFamily="34" charset="0"/>
              </a:rPr>
              <a:t>2</a:t>
            </a:r>
            <a:r>
              <a:rPr lang="en-US" altLang="zh-CN" sz="1200" dirty="0">
                <a:effectLst/>
                <a:latin typeface="Arial" panose="020B0604020202020204" pitchFamily="34" charset="0"/>
                <a:ea typeface="等线" panose="02010600030101010101" pitchFamily="2" charset="-122"/>
                <a:cs typeface="Arial" panose="020B0604020202020204" pitchFamily="34" charset="0"/>
              </a:rPr>
              <a:t>O</a:t>
            </a:r>
            <a:r>
              <a:rPr lang="en-US" altLang="zh-CN" sz="1200" baseline="-25000" dirty="0">
                <a:effectLst/>
                <a:latin typeface="Arial" panose="020B0604020202020204" pitchFamily="34" charset="0"/>
                <a:ea typeface="等线" panose="02010600030101010101" pitchFamily="2" charset="-122"/>
                <a:cs typeface="Arial" panose="020B0604020202020204" pitchFamily="34" charset="0"/>
              </a:rPr>
              <a:t>3</a:t>
            </a:r>
            <a:r>
              <a:rPr lang="en-US" altLang="zh-CN" sz="1200" dirty="0">
                <a:effectLst/>
                <a:latin typeface="Arial" panose="020B0604020202020204" pitchFamily="34" charset="0"/>
                <a:ea typeface="等线" panose="02010600030101010101" pitchFamily="2" charset="-122"/>
                <a:cs typeface="Arial" panose="020B0604020202020204" pitchFamily="34" charset="0"/>
              </a:rPr>
              <a:t> took minimal Al rearrangement while </a:t>
            </a:r>
            <a:r>
              <a:rPr lang="en-US" altLang="zh-CN" sz="1200" dirty="0">
                <a:latin typeface="Arial" panose="020B0604020202020204" pitchFamily="34" charset="0"/>
                <a:ea typeface="等线" panose="02010600030101010101" pitchFamily="2" charset="-122"/>
                <a:cs typeface="Arial" panose="020B0604020202020204" pitchFamily="34" charset="0"/>
              </a:rPr>
              <a:t>crystallizing </a:t>
            </a:r>
            <a:r>
              <a:rPr lang="en-US" altLang="zh-CN" sz="1200" dirty="0">
                <a:effectLst/>
                <a:latin typeface="Arial" panose="020B0604020202020204" pitchFamily="34" charset="0"/>
                <a:ea typeface="等线" panose="02010600030101010101" pitchFamily="2" charset="-122"/>
                <a:cs typeface="Arial" panose="020B0604020202020204" pitchFamily="34" charset="0"/>
              </a:rPr>
              <a:t>amorphous Al</a:t>
            </a:r>
            <a:r>
              <a:rPr lang="en-US" altLang="zh-CN" sz="1200" baseline="-25000" dirty="0">
                <a:effectLst/>
                <a:latin typeface="Arial" panose="020B0604020202020204" pitchFamily="34" charset="0"/>
                <a:ea typeface="等线" panose="02010600030101010101" pitchFamily="2" charset="-122"/>
                <a:cs typeface="Arial" panose="020B0604020202020204" pitchFamily="34" charset="0"/>
              </a:rPr>
              <a:t>2</a:t>
            </a:r>
            <a:r>
              <a:rPr lang="en-US" altLang="zh-CN" sz="1200" dirty="0">
                <a:effectLst/>
                <a:latin typeface="Arial" panose="020B0604020202020204" pitchFamily="34" charset="0"/>
                <a:ea typeface="等线" panose="02010600030101010101" pitchFamily="2" charset="-122"/>
                <a:cs typeface="Arial" panose="020B0604020202020204" pitchFamily="34" charset="0"/>
              </a:rPr>
              <a:t>O</a:t>
            </a:r>
            <a:r>
              <a:rPr lang="en-US" altLang="zh-CN" sz="1200" baseline="-25000" dirty="0">
                <a:effectLst/>
                <a:latin typeface="Arial" panose="020B0604020202020204" pitchFamily="34" charset="0"/>
                <a:ea typeface="等线" panose="02010600030101010101" pitchFamily="2" charset="-122"/>
                <a:cs typeface="Arial" panose="020B0604020202020204" pitchFamily="34" charset="0"/>
              </a:rPr>
              <a:t>3</a:t>
            </a:r>
            <a:r>
              <a:rPr lang="en-US" altLang="zh-CN" sz="1200" baseline="-25000" dirty="0">
                <a:latin typeface="Arial" panose="020B0604020202020204" pitchFamily="34" charset="0"/>
                <a:ea typeface="等线" panose="02010600030101010101" pitchFamily="2" charset="-122"/>
                <a:cs typeface="Arial" panose="020B0604020202020204" pitchFamily="34" charset="0"/>
              </a:rPr>
              <a:t> </a:t>
            </a:r>
            <a:r>
              <a:rPr lang="en-US" altLang="zh-CN" sz="1200" dirty="0">
                <a:effectLst/>
                <a:latin typeface="Arial" panose="020B0604020202020204" pitchFamily="34" charset="0"/>
                <a:ea typeface="等线" panose="02010600030101010101" pitchFamily="2" charset="-122"/>
                <a:cs typeface="Arial" panose="020B0604020202020204" pitchFamily="34" charset="0"/>
              </a:rPr>
              <a:t>due to the similarity in the arrangements of Al atoms.</a:t>
            </a:r>
            <a:endParaRPr lang="en-US" altLang="zh-CN" sz="12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75960F13-E075-4D37-9C16-056BDEDCDDDD}"/>
              </a:ext>
            </a:extLst>
          </p:cNvPr>
          <p:cNvSpPr txBox="1"/>
          <p:nvPr/>
        </p:nvSpPr>
        <p:spPr>
          <a:xfrm>
            <a:off x="2912223" y="6257948"/>
            <a:ext cx="6231777" cy="584775"/>
          </a:xfrm>
          <a:prstGeom prst="rect">
            <a:avLst/>
          </a:prstGeom>
          <a:noFill/>
        </p:spPr>
        <p:txBody>
          <a:bodyPr wrap="square">
            <a:spAutoFit/>
          </a:bodyPr>
          <a:lstStyle/>
          <a:p>
            <a:r>
              <a:rPr lang="en-US" sz="1000" dirty="0">
                <a:latin typeface="Arial" panose="020B0604020202020204" pitchFamily="34" charset="0"/>
                <a:ea typeface="DengXian" panose="02010600030101010101" pitchFamily="2" charset="-122"/>
                <a:cs typeface="Arial" panose="020B0604020202020204" pitchFamily="34" charset="0"/>
              </a:rPr>
              <a:t>R. Liu, O. </a:t>
            </a:r>
            <a:r>
              <a:rPr lang="en-US" sz="1000" dirty="0" err="1">
                <a:latin typeface="Arial" panose="020B0604020202020204" pitchFamily="34" charset="0"/>
                <a:ea typeface="DengXian" panose="02010600030101010101" pitchFamily="2" charset="-122"/>
                <a:cs typeface="Arial" panose="020B0604020202020204" pitchFamily="34" charset="0"/>
              </a:rPr>
              <a:t>Elleuch</a:t>
            </a:r>
            <a:r>
              <a:rPr lang="en-US" sz="1000" dirty="0">
                <a:latin typeface="Arial" panose="020B0604020202020204" pitchFamily="34" charset="0"/>
                <a:ea typeface="DengXian" panose="02010600030101010101" pitchFamily="2" charset="-122"/>
                <a:cs typeface="Arial" panose="020B0604020202020204" pitchFamily="34" charset="0"/>
              </a:rPr>
              <a:t>, Z. Wan, P. Zuo, T. D. Janicki, A. D. Alfieri, S. E. Babcock, D. E. Savage, J. R. Schmidt, P. G. Evans, and T. F. Kuech</a:t>
            </a:r>
            <a:r>
              <a:rPr lang="en-US" sz="1000" i="1" dirty="0">
                <a:effectLst/>
                <a:latin typeface="Arial" panose="020B0604020202020204" pitchFamily="34" charset="0"/>
                <a:ea typeface="DengXian" panose="02010600030101010101" pitchFamily="2" charset="-122"/>
                <a:cs typeface="Arial" panose="020B0604020202020204" pitchFamily="34" charset="0"/>
              </a:rPr>
              <a:t>,</a:t>
            </a:r>
            <a:r>
              <a:rPr lang="en-US" sz="1000" dirty="0">
                <a:effectLst/>
                <a:latin typeface="Arial" panose="020B0604020202020204" pitchFamily="34" charset="0"/>
                <a:ea typeface="DengXian" panose="02010600030101010101" pitchFamily="2" charset="-122"/>
                <a:cs typeface="Arial" panose="020B0604020202020204" pitchFamily="34" charset="0"/>
              </a:rPr>
              <a:t> “</a:t>
            </a:r>
            <a:r>
              <a:rPr lang="en-US" sz="1000" i="1" dirty="0">
                <a:latin typeface="Arial" panose="020B0604020202020204" pitchFamily="34" charset="0"/>
                <a:ea typeface="DengXian" panose="02010600030101010101" pitchFamily="2" charset="-122"/>
                <a:cs typeface="Arial" panose="020B0604020202020204" pitchFamily="34" charset="0"/>
              </a:rPr>
              <a:t>Phase Selection and Structure of Low-Defect-Density γ-Al</a:t>
            </a:r>
            <a:r>
              <a:rPr lang="en-US" sz="1000" i="1" baseline="-25000" dirty="0">
                <a:latin typeface="Arial" panose="020B0604020202020204" pitchFamily="34" charset="0"/>
                <a:ea typeface="DengXian" panose="02010600030101010101" pitchFamily="2" charset="-122"/>
                <a:cs typeface="Arial" panose="020B0604020202020204" pitchFamily="34" charset="0"/>
              </a:rPr>
              <a:t>2</a:t>
            </a:r>
            <a:r>
              <a:rPr lang="en-US" sz="1000" i="1" dirty="0">
                <a:latin typeface="Arial" panose="020B0604020202020204" pitchFamily="34" charset="0"/>
                <a:ea typeface="DengXian" panose="02010600030101010101" pitchFamily="2" charset="-122"/>
                <a:cs typeface="Arial" panose="020B0604020202020204" pitchFamily="34" charset="0"/>
              </a:rPr>
              <a:t>O</a:t>
            </a:r>
            <a:r>
              <a:rPr lang="en-US" sz="1000" i="1" baseline="-25000" dirty="0">
                <a:latin typeface="Arial" panose="020B0604020202020204" pitchFamily="34" charset="0"/>
                <a:ea typeface="DengXian" panose="02010600030101010101" pitchFamily="2" charset="-122"/>
                <a:cs typeface="Arial" panose="020B0604020202020204" pitchFamily="34" charset="0"/>
              </a:rPr>
              <a:t>3</a:t>
            </a:r>
            <a:r>
              <a:rPr lang="en-US" sz="1000" i="1" dirty="0">
                <a:latin typeface="Arial" panose="020B0604020202020204" pitchFamily="34" charset="0"/>
                <a:ea typeface="DengXian" panose="02010600030101010101" pitchFamily="2" charset="-122"/>
                <a:cs typeface="Arial" panose="020B0604020202020204" pitchFamily="34" charset="0"/>
              </a:rPr>
              <a:t> Created by Epitaxial Crystallization of Amorphous Al</a:t>
            </a:r>
            <a:r>
              <a:rPr lang="en-US" sz="1000" i="1" baseline="-25000" dirty="0">
                <a:latin typeface="Arial" panose="020B0604020202020204" pitchFamily="34" charset="0"/>
                <a:ea typeface="DengXian" panose="02010600030101010101" pitchFamily="2" charset="-122"/>
                <a:cs typeface="Arial" panose="020B0604020202020204" pitchFamily="34" charset="0"/>
              </a:rPr>
              <a:t>2</a:t>
            </a:r>
            <a:r>
              <a:rPr lang="en-US" sz="1000" i="1" dirty="0">
                <a:latin typeface="Arial" panose="020B0604020202020204" pitchFamily="34" charset="0"/>
                <a:ea typeface="DengXian" panose="02010600030101010101" pitchFamily="2" charset="-122"/>
                <a:cs typeface="Arial" panose="020B0604020202020204" pitchFamily="34" charset="0"/>
              </a:rPr>
              <a:t>O</a:t>
            </a:r>
            <a:r>
              <a:rPr lang="en-US" sz="1000" i="1" baseline="-25000" dirty="0">
                <a:latin typeface="Arial" panose="020B0604020202020204" pitchFamily="34" charset="0"/>
                <a:ea typeface="DengXian" panose="02010600030101010101" pitchFamily="2" charset="-122"/>
                <a:cs typeface="Arial" panose="020B0604020202020204" pitchFamily="34" charset="0"/>
              </a:rPr>
              <a:t>3</a:t>
            </a:r>
            <a:r>
              <a:rPr lang="en-US" sz="1000" dirty="0">
                <a:latin typeface="Arial" panose="020B0604020202020204" pitchFamily="34" charset="0"/>
                <a:ea typeface="DengXian" panose="02010600030101010101" pitchFamily="2" charset="-122"/>
                <a:cs typeface="Arial" panose="020B0604020202020204" pitchFamily="34" charset="0"/>
              </a:rPr>
              <a:t>,” </a:t>
            </a:r>
            <a:r>
              <a:rPr lang="en-US" sz="1000" i="1" dirty="0">
                <a:latin typeface="Arial" panose="020B0604020202020204" pitchFamily="34" charset="0"/>
                <a:ea typeface="DengXian" panose="02010600030101010101" pitchFamily="2" charset="-122"/>
                <a:cs typeface="Arial" panose="020B0604020202020204" pitchFamily="34" charset="0"/>
              </a:rPr>
              <a:t>ACS Appl. Mater. Interfaces</a:t>
            </a:r>
            <a:r>
              <a:rPr lang="en-US" sz="1000" dirty="0">
                <a:latin typeface="Arial" panose="020B0604020202020204" pitchFamily="34" charset="0"/>
                <a:ea typeface="DengXian" panose="02010600030101010101" pitchFamily="2" charset="-122"/>
                <a:cs typeface="Arial" panose="020B0604020202020204" pitchFamily="34" charset="0"/>
              </a:rPr>
              <a:t>, </a:t>
            </a:r>
            <a:r>
              <a:rPr lang="en-US" sz="1000" b="1" dirty="0">
                <a:latin typeface="Arial" panose="020B0604020202020204" pitchFamily="34" charset="0"/>
                <a:ea typeface="DengXian" panose="02010600030101010101" pitchFamily="2" charset="-122"/>
                <a:cs typeface="Arial" panose="020B0604020202020204" pitchFamily="34" charset="0"/>
              </a:rPr>
              <a:t>2020</a:t>
            </a:r>
            <a:r>
              <a:rPr lang="en-US" sz="1000" dirty="0">
                <a:latin typeface="Arial" panose="020B0604020202020204" pitchFamily="34" charset="0"/>
                <a:ea typeface="DengXian" panose="02010600030101010101" pitchFamily="2" charset="-122"/>
                <a:cs typeface="Arial" panose="020B0604020202020204" pitchFamily="34" charset="0"/>
              </a:rPr>
              <a:t>, 12, 57598-57608</a:t>
            </a:r>
            <a:r>
              <a:rPr lang="en-US" sz="1200" dirty="0">
                <a:latin typeface="Arial" panose="020B0604020202020204" pitchFamily="34" charset="0"/>
                <a:ea typeface="DengXian" panose="02010600030101010101" pitchFamily="2" charset="-122"/>
                <a:cs typeface="Arial" panose="020B0604020202020204" pitchFamily="34" charset="0"/>
              </a:rPr>
              <a:t>.</a:t>
            </a:r>
          </a:p>
        </p:txBody>
      </p:sp>
    </p:spTree>
    <p:extLst>
      <p:ext uri="{BB962C8B-B14F-4D97-AF65-F5344CB8AC3E}">
        <p14:creationId xmlns:p14="http://schemas.microsoft.com/office/powerpoint/2010/main" val="11415870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13873</TotalTime>
  <Words>470</Words>
  <Application>Microsoft Office PowerPoint</Application>
  <PresentationFormat>On-screen Show (4:3)</PresentationFormat>
  <Paragraphs>10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Solid-phase epitaxy: a means to control  atomic-scale structure in complex materials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KERRI L PHILLIPS</cp:lastModifiedBy>
  <cp:revision>92</cp:revision>
  <cp:lastPrinted>2016-08-01T15:14:13Z</cp:lastPrinted>
  <dcterms:created xsi:type="dcterms:W3CDTF">2016-07-19T18:16:54Z</dcterms:created>
  <dcterms:modified xsi:type="dcterms:W3CDTF">2021-05-06T18:46:10Z</dcterms:modified>
  <cp:category/>
</cp:coreProperties>
</file>