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8" r:id="rId2"/>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ul Voyles" initials="PV" lastIdx="1" clrIdx="0">
    <p:extLst>
      <p:ext uri="{19B8F6BF-5375-455C-9EA6-DF929625EA0E}">
        <p15:presenceInfo xmlns:p15="http://schemas.microsoft.com/office/powerpoint/2012/main" userId="97feef87244b2c4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160" autoAdjust="0"/>
    <p:restoredTop sz="87279" autoAdjust="0"/>
  </p:normalViewPr>
  <p:slideViewPr>
    <p:cSldViewPr snapToGrid="0" snapToObjects="1">
      <p:cViewPr varScale="1">
        <p:scale>
          <a:sx n="117" d="100"/>
          <a:sy n="117" d="100"/>
        </p:scale>
        <p:origin x="1528"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FDF0BC43-DAD0-574C-B3AD-D25AE4976421}" type="datetimeFigureOut">
              <a:rPr lang="en-US" smtClean="0"/>
              <a:t>5/14/2020</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013E61D8-2B88-9E49-98D8-B7889500E5E5}" type="slidenum">
              <a:rPr lang="en-US" smtClean="0"/>
              <a:t>‹#›</a:t>
            </a:fld>
            <a:endParaRPr lang="en-US"/>
          </a:p>
        </p:txBody>
      </p:sp>
    </p:spTree>
    <p:extLst>
      <p:ext uri="{BB962C8B-B14F-4D97-AF65-F5344CB8AC3E}">
        <p14:creationId xmlns:p14="http://schemas.microsoft.com/office/powerpoint/2010/main" val="1338471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Rare earth (RE) pyrochlore iridates (RE2Ir2O7) consist of two interpenetrating cation sublattices, the RE with highly frustrated magnetic moments, and </a:t>
            </a:r>
            <a:r>
              <a:rPr lang="en-US" dirty="0" err="1"/>
              <a:t>Ir</a:t>
            </a:r>
            <a:r>
              <a:rPr lang="en-US" dirty="0"/>
              <a:t> with extended conduction orbitals significantly mixed by spin-orbit interactions. The coexistence and coupling of these two sublattices create a landscape for discovery and manipulation of quantum phenomena such as the topological Hall effect, massless conduction bands, and quantum criticality. Epitaxial thin films allow extended control of the material system via symmetry-lowering effects such as strain. To stabilize Pr2Ir2O7, the Wisconsin MRSEC has used solid-phase epitaxy (SPE) to fabricate epitaxial thin films. Epitaxial thin films on yttria-stabilized ZrO2 (YSZ) (111) substrates synthesized via SPE exhibit a spontaneous hysteretic Hall effect at temperatures up to 15 K, compared to less than 1.5K in bulk form. Synchrotron-based element-specific x-ray diffraction and x-ray magnetic circular dichroism were used to compare powders and thin films and attribute the spontaneous Hall effect in the films to localization of the </a:t>
            </a:r>
            <a:r>
              <a:rPr lang="en-US" dirty="0" err="1"/>
              <a:t>Ir</a:t>
            </a:r>
            <a:r>
              <a:rPr lang="en-US" dirty="0"/>
              <a:t> moments. The elevated-temperature spontaneous Hall effect originates from topological effects in either the </a:t>
            </a:r>
            <a:r>
              <a:rPr lang="en-US" dirty="0" err="1"/>
              <a:t>Ir</a:t>
            </a:r>
            <a:r>
              <a:rPr lang="en-US" dirty="0"/>
              <a:t> or </a:t>
            </a:r>
            <a:r>
              <a:rPr lang="en-US" dirty="0" err="1"/>
              <a:t>Pr</a:t>
            </a:r>
            <a:r>
              <a:rPr lang="en-US" dirty="0"/>
              <a:t> sublattice, with interaction strength enhanced by the </a:t>
            </a:r>
            <a:r>
              <a:rPr lang="en-US" dirty="0" err="1"/>
              <a:t>Ir</a:t>
            </a:r>
            <a:r>
              <a:rPr lang="en-US" dirty="0"/>
              <a:t> local moments. This spontaneous Hall effect with weak net moment highlights the effect of small lattice distortions as a means to discover topological phenomena in metallic frustrated magnetic materials.</a:t>
            </a:r>
          </a:p>
        </p:txBody>
      </p:sp>
      <p:sp>
        <p:nvSpPr>
          <p:cNvPr id="4" name="Slide Number Placeholder 3"/>
          <p:cNvSpPr>
            <a:spLocks noGrp="1"/>
          </p:cNvSpPr>
          <p:nvPr>
            <p:ph type="sldNum" sz="quarter" idx="5"/>
          </p:nvPr>
        </p:nvSpPr>
        <p:spPr/>
        <p:txBody>
          <a:bodyPr/>
          <a:lstStyle/>
          <a:p>
            <a:fld id="{013E61D8-2B88-9E49-98D8-B7889500E5E5}" type="slidenum">
              <a:rPr lang="en-US" smtClean="0"/>
              <a:t>1</a:t>
            </a:fld>
            <a:endParaRPr lang="en-US"/>
          </a:p>
        </p:txBody>
      </p:sp>
    </p:spTree>
    <p:extLst>
      <p:ext uri="{BB962C8B-B14F-4D97-AF65-F5344CB8AC3E}">
        <p14:creationId xmlns:p14="http://schemas.microsoft.com/office/powerpoint/2010/main" val="1766258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99748" y="1995294"/>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dirty="0"/>
              <a:t>Click to edit Master title style</a:t>
            </a:r>
            <a:endParaRPr dirty="0"/>
          </a:p>
        </p:txBody>
      </p:sp>
      <p:sp>
        <p:nvSpPr>
          <p:cNvPr id="3" name="Subtitle 2"/>
          <p:cNvSpPr>
            <a:spLocks noGrp="1"/>
          </p:cNvSpPr>
          <p:nvPr>
            <p:ph type="subTitle" idx="1"/>
          </p:nvPr>
        </p:nvSpPr>
        <p:spPr>
          <a:xfrm>
            <a:off x="1399747" y="3956266"/>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dirty="0"/>
          </a:p>
        </p:txBody>
      </p:sp>
      <p:sp>
        <p:nvSpPr>
          <p:cNvPr id="4" name="Date Placeholder 3"/>
          <p:cNvSpPr>
            <a:spLocks noGrp="1"/>
          </p:cNvSpPr>
          <p:nvPr>
            <p:ph type="dt" sz="half" idx="10"/>
          </p:nvPr>
        </p:nvSpPr>
        <p:spPr/>
        <p:txBody>
          <a:bodyPr/>
          <a:lstStyle/>
          <a:p>
            <a:fld id="{DAA67AA0-DEF6-D741-AF0E-1BCF8203E1C0}" type="datetimeFigureOut">
              <a:rPr lang="en-US" smtClean="0"/>
              <a:t>5/14/2020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09929" y="-26103"/>
            <a:ext cx="5281622" cy="803189"/>
          </a:xfrm>
        </p:spPr>
        <p:txBody>
          <a:bodyPr/>
          <a:lstStyle>
            <a:lvl1pPr algn="l">
              <a:defRPr sz="2000">
                <a:solidFill>
                  <a:srgbClr val="FFFFFF"/>
                </a:solidFill>
              </a:defRPr>
            </a:lvl1pPr>
          </a:lstStyle>
          <a:p>
            <a:r>
              <a:rPr lang="en-US" dirty="0"/>
              <a:t>Click to edit Master title style</a:t>
            </a:r>
            <a:endParaRPr dirty="0"/>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DAA67AA0-DEF6-D741-AF0E-1BCF8203E1C0}" type="datetimeFigureOut">
              <a:rPr lang="en-US" smtClean="0"/>
              <a:t>5/14/2020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566513" y="25655"/>
            <a:ext cx="5795584" cy="731178"/>
          </a:xfrm>
        </p:spPr>
        <p:txBody>
          <a:bodyPr/>
          <a:lstStyle>
            <a:lvl1pPr algn="l">
              <a:defRPr sz="2400">
                <a:solidFill>
                  <a:schemeClr val="bg1"/>
                </a:solidFill>
              </a:defRPr>
            </a:lvl1pPr>
          </a:lstStyle>
          <a:p>
            <a:r>
              <a:rPr lang="en-US" dirty="0"/>
              <a:t>Click to edit Master title style</a:t>
            </a:r>
            <a:endParaRPr dirty="0"/>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Date Placeholder 4"/>
          <p:cNvSpPr>
            <a:spLocks noGrp="1"/>
          </p:cNvSpPr>
          <p:nvPr>
            <p:ph type="dt" sz="half" idx="10"/>
          </p:nvPr>
        </p:nvSpPr>
        <p:spPr/>
        <p:txBody>
          <a:bodyPr/>
          <a:lstStyle/>
          <a:p>
            <a:fld id="{DAA67AA0-DEF6-D741-AF0E-1BCF8203E1C0}" type="datetimeFigureOut">
              <a:rPr lang="en-US" smtClean="0"/>
              <a:t>5/14/2020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AA67AA0-DEF6-D741-AF0E-1BCF8203E1C0}" type="datetimeFigureOut">
              <a:rPr lang="en-US" smtClean="0"/>
              <a:t>5/14/2020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346036" y="240822"/>
            <a:ext cx="5797964" cy="504198"/>
          </a:xfrm>
        </p:spPr>
        <p:txBody>
          <a:bodyPr/>
          <a:lstStyle>
            <a:lvl1pPr algn="l">
              <a:defRPr sz="2400">
                <a:solidFill>
                  <a:srgbClr val="FFFFFF"/>
                </a:solidFill>
              </a:defRPr>
            </a:lvl1pPr>
          </a:lstStyle>
          <a:p>
            <a:r>
              <a:rPr lang="en-US" dirty="0"/>
              <a:t>Click to edit Master title style</a:t>
            </a:r>
            <a:endParaRPr dirty="0"/>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l">
              <a:spcBef>
                <a:spcPts val="0"/>
              </a:spcBef>
              <a:buNone/>
              <a:defRPr sz="1600" b="1">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l">
              <a:spcBef>
                <a:spcPts val="0"/>
              </a:spcBef>
              <a:buNone/>
              <a:defRPr sz="1600" b="1">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7" name="Date Placeholder 6"/>
          <p:cNvSpPr>
            <a:spLocks noGrp="1"/>
          </p:cNvSpPr>
          <p:nvPr>
            <p:ph type="dt" sz="half" idx="10"/>
          </p:nvPr>
        </p:nvSpPr>
        <p:spPr/>
        <p:txBody>
          <a:bodyPr/>
          <a:lstStyle/>
          <a:p>
            <a:fld id="{DAA67AA0-DEF6-D741-AF0E-1BCF8203E1C0}" type="datetimeFigureOut">
              <a:rPr lang="en-US" smtClean="0"/>
              <a:t>5/14/2020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slideLayout" Target="../slideLayouts/slideLayout3.xml"/><Relationship Id="rId7" Type="http://schemas.openxmlformats.org/officeDocument/2006/relationships/image" Target="../media/image2.jpg"/><Relationship Id="rId12" Type="http://schemas.openxmlformats.org/officeDocument/2006/relationships/image" Target="../media/image7.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11" Type="http://schemas.openxmlformats.org/officeDocument/2006/relationships/image" Target="../media/image6.jpg"/><Relationship Id="rId5" Type="http://schemas.openxmlformats.org/officeDocument/2006/relationships/slideLayout" Target="../slideLayouts/slideLayout5.xml"/><Relationship Id="rId10" Type="http://schemas.openxmlformats.org/officeDocument/2006/relationships/image" Target="../media/image5.jpg"/><Relationship Id="rId4" Type="http://schemas.openxmlformats.org/officeDocument/2006/relationships/slideLayout" Target="../slideLayouts/slideLayout4.xml"/><Relationship Id="rId9" Type="http://schemas.openxmlformats.org/officeDocument/2006/relationships/image" Target="../media/image4.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DAA67AA0-DEF6-D741-AF0E-1BCF8203E1C0}" type="datetimeFigureOut">
              <a:rPr lang="en-US" smtClean="0"/>
              <a:t>5/14/2020</a:t>
            </a:fld>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1FA1B1B6-1873-E042-A246-BC0F54B866B4}" type="slidenum">
              <a:rPr lang="en-US" smtClean="0"/>
              <a:t>‹#›</a:t>
            </a:fld>
            <a:endParaRPr lang="en-US"/>
          </a:p>
        </p:txBody>
      </p:sp>
      <p:pic>
        <p:nvPicPr>
          <p:cNvPr id="7" name="Picture 6" descr="DMR Templates BMAT.jpg"/>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descr="DMR Templates MMN.jpg"/>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9" name="Picture 8" descr="DMR Templates CER.jpg"/>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0" name="Picture 9" descr="DMR Templates CMMT.jpg"/>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1" name="Picture 10" descr="DMR Templates D.jpg"/>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2" name="Picture 11" descr="DMR Templates 88P.jpg"/>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5" r:id="rId3"/>
    <p:sldLayoutId id="2147483664" r:id="rId4"/>
    <p:sldLayoutId id="2147483666" r:id="rId5"/>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6036" y="110532"/>
            <a:ext cx="5797964" cy="803867"/>
          </a:xfrm>
        </p:spPr>
        <p:txBody>
          <a:bodyPr anchor="ctr"/>
          <a:lstStyle/>
          <a:p>
            <a:r>
              <a:rPr lang="en-US" sz="1800" b="1" dirty="0">
                <a:solidFill>
                  <a:schemeClr val="tx1"/>
                </a:solidFill>
              </a:rPr>
              <a:t>Solid-phase epitaxy produce magnetic oxides with novel magnetic properties</a:t>
            </a:r>
          </a:p>
        </p:txBody>
      </p:sp>
      <p:sp>
        <p:nvSpPr>
          <p:cNvPr id="7" name="Rectangle 6"/>
          <p:cNvSpPr/>
          <p:nvPr/>
        </p:nvSpPr>
        <p:spPr>
          <a:xfrm>
            <a:off x="4371035" y="1106993"/>
            <a:ext cx="4692577" cy="276999"/>
          </a:xfrm>
          <a:prstGeom prst="rect">
            <a:avLst/>
          </a:prstGeom>
        </p:spPr>
        <p:txBody>
          <a:bodyPr wrap="square" anchor="ctr">
            <a:spAutoFit/>
          </a:bodyPr>
          <a:lstStyle/>
          <a:p>
            <a:r>
              <a:rPr lang="en-US" sz="1200" b="1" dirty="0">
                <a:solidFill>
                  <a:schemeClr val="bg1"/>
                </a:solidFill>
              </a:rPr>
              <a:t>Chang-</a:t>
            </a:r>
            <a:r>
              <a:rPr lang="en-US" sz="1200" b="1" dirty="0" err="1">
                <a:solidFill>
                  <a:schemeClr val="bg1"/>
                </a:solidFill>
              </a:rPr>
              <a:t>Beom</a:t>
            </a:r>
            <a:r>
              <a:rPr lang="en-US" sz="1200" b="1" dirty="0">
                <a:solidFill>
                  <a:schemeClr val="bg1"/>
                </a:solidFill>
              </a:rPr>
              <a:t> </a:t>
            </a:r>
            <a:r>
              <a:rPr lang="en-US" sz="1200" b="1" dirty="0" err="1">
                <a:solidFill>
                  <a:schemeClr val="bg1"/>
                </a:solidFill>
              </a:rPr>
              <a:t>Eom</a:t>
            </a:r>
            <a:r>
              <a:rPr lang="en-US" sz="1200" b="1" dirty="0">
                <a:solidFill>
                  <a:schemeClr val="bg1"/>
                </a:solidFill>
              </a:rPr>
              <a:t>, University of Wisconsin-Madison</a:t>
            </a:r>
          </a:p>
        </p:txBody>
      </p:sp>
      <p:sp>
        <p:nvSpPr>
          <p:cNvPr id="8" name="Rectangle 7"/>
          <p:cNvSpPr/>
          <p:nvPr/>
        </p:nvSpPr>
        <p:spPr>
          <a:xfrm>
            <a:off x="152400" y="269974"/>
            <a:ext cx="2759824" cy="430887"/>
          </a:xfrm>
          <a:prstGeom prst="rect">
            <a:avLst/>
          </a:prstGeom>
        </p:spPr>
        <p:txBody>
          <a:bodyPr wrap="square" anchor="ctr">
            <a:spAutoFit/>
          </a:bodyPr>
          <a:lstStyle/>
          <a:p>
            <a:r>
              <a:rPr lang="en-US" sz="1100" b="1" dirty="0">
                <a:solidFill>
                  <a:schemeClr val="bg1"/>
                </a:solidFill>
              </a:rPr>
              <a:t>Materials Research Science and Engineering Centers, DMR-1720415</a:t>
            </a:r>
          </a:p>
        </p:txBody>
      </p:sp>
      <p:sp>
        <p:nvSpPr>
          <p:cNvPr id="9" name="Text Box 28"/>
          <p:cNvSpPr txBox="1">
            <a:spLocks noChangeArrowheads="1"/>
          </p:cNvSpPr>
          <p:nvPr/>
        </p:nvSpPr>
        <p:spPr bwMode="auto">
          <a:xfrm>
            <a:off x="178442" y="1254693"/>
            <a:ext cx="3885048" cy="4818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85000" lnSpcReduction="20000"/>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lnSpc>
                <a:spcPct val="120000"/>
              </a:lnSpc>
              <a:spcAft>
                <a:spcPts val="600"/>
              </a:spcAft>
            </a:pPr>
            <a:r>
              <a:rPr lang="en-US" sz="1400" dirty="0"/>
              <a:t>The magnetism of materials arises from </a:t>
            </a:r>
            <a:r>
              <a:rPr lang="en-US" sz="1400" i="1" dirty="0"/>
              <a:t>magnetic moments</a:t>
            </a:r>
            <a:r>
              <a:rPr lang="en-US" sz="1400" dirty="0"/>
              <a:t> associated with particular atoms. A magnetic moment is a bit like a tiny bar magnet. If all the moments point in the same direction, the material behaves like a permanent magnet, but there are many other possible arrangements with different behaviors.</a:t>
            </a:r>
          </a:p>
          <a:p>
            <a:pPr algn="just" eaLnBrk="1" hangingPunct="1">
              <a:lnSpc>
                <a:spcPct val="120000"/>
              </a:lnSpc>
              <a:spcAft>
                <a:spcPts val="600"/>
              </a:spcAft>
            </a:pPr>
            <a:r>
              <a:rPr lang="en-US" sz="1400" dirty="0"/>
              <a:t>The Wisconsin MRSEC has created thin films of a fascinating magnetic material, Pr</a:t>
            </a:r>
            <a:r>
              <a:rPr lang="en-US" sz="1400" baseline="-25000" dirty="0"/>
              <a:t>2</a:t>
            </a:r>
            <a:r>
              <a:rPr lang="en-US" sz="1400" dirty="0"/>
              <a:t>Ir</a:t>
            </a:r>
            <a:r>
              <a:rPr lang="en-US" sz="1400" baseline="-25000" dirty="0"/>
              <a:t>2</a:t>
            </a:r>
            <a:r>
              <a:rPr lang="en-US" sz="1400" dirty="0"/>
              <a:t>O</a:t>
            </a:r>
            <a:r>
              <a:rPr lang="en-US" sz="1400" baseline="-25000" dirty="0"/>
              <a:t>7</a:t>
            </a:r>
            <a:r>
              <a:rPr lang="en-US" sz="1400" dirty="0"/>
              <a:t>, in which the magnetic moments are </a:t>
            </a:r>
            <a:r>
              <a:rPr lang="en-US" sz="1400" i="1" dirty="0"/>
              <a:t>frustrated</a:t>
            </a:r>
            <a:r>
              <a:rPr lang="en-US" sz="1400" dirty="0"/>
              <a:t>: No matter how they are arranged, some of the moments are always fighting to change their direction, like two bar magnets with their north poles shoved together. Frustration creates a rich landscape for discovery and manipulation of new magnetic effects and of electronic phenomena linked to magnetism.</a:t>
            </a:r>
          </a:p>
          <a:p>
            <a:pPr algn="just" eaLnBrk="1" hangingPunct="1">
              <a:lnSpc>
                <a:spcPct val="120000"/>
              </a:lnSpc>
              <a:spcAft>
                <a:spcPts val="600"/>
              </a:spcAft>
            </a:pPr>
            <a:r>
              <a:rPr lang="en-US" sz="1400" dirty="0"/>
              <a:t>The Pr</a:t>
            </a:r>
            <a:r>
              <a:rPr lang="en-US" sz="1400" baseline="-25000" dirty="0"/>
              <a:t>2</a:t>
            </a:r>
            <a:r>
              <a:rPr lang="en-US" sz="1400" dirty="0"/>
              <a:t>Ir</a:t>
            </a:r>
            <a:r>
              <a:rPr lang="en-US" sz="1400" baseline="-25000" dirty="0"/>
              <a:t>2</a:t>
            </a:r>
            <a:r>
              <a:rPr lang="en-US" sz="1400" dirty="0"/>
              <a:t>O</a:t>
            </a:r>
            <a:r>
              <a:rPr lang="en-US" sz="1400" baseline="-25000" dirty="0"/>
              <a:t>7</a:t>
            </a:r>
            <a:r>
              <a:rPr lang="en-US" sz="1400" dirty="0"/>
              <a:t> was synthesized by solid-phase epitaxy, a process in which a structurally disordered, amorphous layer is transformed into an ordered crystal. This synthesis method avoids evaporation of iridium during crystal growth, which limits synthesis by conventional methods. A key feature of the thinness of the films is that they are stretched during growth, which provide further control of their magnetic properties.</a:t>
            </a:r>
          </a:p>
        </p:txBody>
      </p:sp>
      <p:sp>
        <p:nvSpPr>
          <p:cNvPr id="11" name="Rectangle 37"/>
          <p:cNvSpPr>
            <a:spLocks noChangeArrowheads="1"/>
          </p:cNvSpPr>
          <p:nvPr/>
        </p:nvSpPr>
        <p:spPr bwMode="auto">
          <a:xfrm>
            <a:off x="4667250" y="1727886"/>
            <a:ext cx="4076700" cy="438436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 name="Rectangle 11"/>
          <p:cNvSpPr/>
          <p:nvPr/>
        </p:nvSpPr>
        <p:spPr>
          <a:xfrm>
            <a:off x="152400" y="745755"/>
            <a:ext cx="2766646" cy="276999"/>
          </a:xfrm>
          <a:prstGeom prst="rect">
            <a:avLst/>
          </a:prstGeom>
        </p:spPr>
        <p:txBody>
          <a:bodyPr wrap="square" anchor="ctr">
            <a:spAutoFit/>
          </a:bodyPr>
          <a:lstStyle/>
          <a:p>
            <a:r>
              <a:rPr lang="en-US" sz="1200" b="1" dirty="0">
                <a:solidFill>
                  <a:srgbClr val="002060"/>
                </a:solidFill>
              </a:rPr>
              <a:t>2020 IRG 2 Intellectual Merit</a:t>
            </a:r>
          </a:p>
        </p:txBody>
      </p:sp>
      <p:grpSp>
        <p:nvGrpSpPr>
          <p:cNvPr id="6" name="Group 5" descr="Magnetic structure of bulk and thin film forms of Pr2Ir2O7.">
            <a:extLst>
              <a:ext uri="{FF2B5EF4-FFF2-40B4-BE49-F238E27FC236}">
                <a16:creationId xmlns:a16="http://schemas.microsoft.com/office/drawing/2014/main" id="{E4814EB7-4B54-1849-A0F6-A33DD1755D23}"/>
              </a:ext>
            </a:extLst>
          </p:cNvPr>
          <p:cNvGrpSpPr/>
          <p:nvPr/>
        </p:nvGrpSpPr>
        <p:grpSpPr>
          <a:xfrm>
            <a:off x="4960418" y="4593554"/>
            <a:ext cx="3374379" cy="1412193"/>
            <a:chOff x="5017062" y="1818332"/>
            <a:chExt cx="3374379" cy="1412193"/>
          </a:xfrm>
        </p:grpSpPr>
        <p:sp>
          <p:nvSpPr>
            <p:cNvPr id="5" name="Rectangle 4">
              <a:extLst>
                <a:ext uri="{FF2B5EF4-FFF2-40B4-BE49-F238E27FC236}">
                  <a16:creationId xmlns:a16="http://schemas.microsoft.com/office/drawing/2014/main" id="{1D4E05EC-62EE-E04A-B33B-8B66305C23E0}"/>
                </a:ext>
              </a:extLst>
            </p:cNvPr>
            <p:cNvSpPr/>
            <p:nvPr/>
          </p:nvSpPr>
          <p:spPr>
            <a:xfrm>
              <a:off x="5017062" y="1818332"/>
              <a:ext cx="3374379" cy="1412193"/>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descr="A picture containing clock, table, display, sign&#10;&#10;Description automatically generated">
              <a:extLst>
                <a:ext uri="{FF2B5EF4-FFF2-40B4-BE49-F238E27FC236}">
                  <a16:creationId xmlns:a16="http://schemas.microsoft.com/office/drawing/2014/main" id="{6DBFC57C-F552-C244-81FF-351BC2B19DC0}"/>
                </a:ext>
              </a:extLst>
            </p:cNvPr>
            <p:cNvPicPr>
              <a:picLocks noChangeAspect="1"/>
            </p:cNvPicPr>
            <p:nvPr/>
          </p:nvPicPr>
          <p:blipFill>
            <a:blip r:embed="rId3"/>
            <a:stretch>
              <a:fillRect/>
            </a:stretch>
          </p:blipFill>
          <p:spPr>
            <a:xfrm>
              <a:off x="5178425" y="1850700"/>
              <a:ext cx="3054350" cy="1321747"/>
            </a:xfrm>
            <a:prstGeom prst="rect">
              <a:avLst/>
            </a:prstGeom>
          </p:spPr>
        </p:pic>
      </p:grpSp>
      <p:sp>
        <p:nvSpPr>
          <p:cNvPr id="21" name="Rectangle 20">
            <a:extLst>
              <a:ext uri="{FF2B5EF4-FFF2-40B4-BE49-F238E27FC236}">
                <a16:creationId xmlns:a16="http://schemas.microsoft.com/office/drawing/2014/main" id="{C1090EDB-5C36-B44C-8C36-F78B1FBB2FE0}"/>
              </a:ext>
            </a:extLst>
          </p:cNvPr>
          <p:cNvSpPr/>
          <p:nvPr/>
        </p:nvSpPr>
        <p:spPr>
          <a:xfrm>
            <a:off x="5121781" y="2486771"/>
            <a:ext cx="1469264" cy="738664"/>
          </a:xfrm>
          <a:prstGeom prst="rect">
            <a:avLst/>
          </a:prstGeom>
        </p:spPr>
        <p:txBody>
          <a:bodyPr wrap="square">
            <a:spAutoFit/>
          </a:bodyPr>
          <a:lstStyle/>
          <a:p>
            <a:r>
              <a:rPr lang="en-US" sz="1400" b="1" dirty="0"/>
              <a:t>Epitaxial iridate synthesis</a:t>
            </a:r>
          </a:p>
        </p:txBody>
      </p:sp>
      <p:sp>
        <p:nvSpPr>
          <p:cNvPr id="22" name="Rectangle 21">
            <a:extLst>
              <a:ext uri="{FF2B5EF4-FFF2-40B4-BE49-F238E27FC236}">
                <a16:creationId xmlns:a16="http://schemas.microsoft.com/office/drawing/2014/main" id="{992306D1-D05D-5C47-A1CA-14AEAA7C6FE3}"/>
              </a:ext>
            </a:extLst>
          </p:cNvPr>
          <p:cNvSpPr/>
          <p:nvPr/>
        </p:nvSpPr>
        <p:spPr>
          <a:xfrm>
            <a:off x="4667250" y="4301435"/>
            <a:ext cx="3892550" cy="307777"/>
          </a:xfrm>
          <a:prstGeom prst="rect">
            <a:avLst/>
          </a:prstGeom>
        </p:spPr>
        <p:txBody>
          <a:bodyPr wrap="square">
            <a:spAutoFit/>
          </a:bodyPr>
          <a:lstStyle/>
          <a:p>
            <a:r>
              <a:rPr lang="en-US" sz="1400" b="1" dirty="0"/>
              <a:t>Novel magnetic properties in thin films</a:t>
            </a:r>
          </a:p>
        </p:txBody>
      </p:sp>
      <p:pic>
        <p:nvPicPr>
          <p:cNvPr id="13" name="Picture 12" descr="Atomic-resolution electron microscope image of the crystal lattice of Pr2Ir2O7 sitting on a substrate crystal called YSZ.">
            <a:extLst>
              <a:ext uri="{FF2B5EF4-FFF2-40B4-BE49-F238E27FC236}">
                <a16:creationId xmlns:a16="http://schemas.microsoft.com/office/drawing/2014/main" id="{2809A218-186C-47E5-AE79-1238AE5DE774}"/>
              </a:ext>
            </a:extLst>
          </p:cNvPr>
          <p:cNvPicPr>
            <a:picLocks noChangeAspect="1"/>
          </p:cNvPicPr>
          <p:nvPr/>
        </p:nvPicPr>
        <p:blipFill>
          <a:blip r:embed="rId4"/>
          <a:stretch>
            <a:fillRect/>
          </a:stretch>
        </p:blipFill>
        <p:spPr>
          <a:xfrm>
            <a:off x="6245018" y="1817660"/>
            <a:ext cx="1695215" cy="2468965"/>
          </a:xfrm>
          <a:prstGeom prst="rect">
            <a:avLst/>
          </a:prstGeom>
        </p:spPr>
      </p:pic>
      <p:sp>
        <p:nvSpPr>
          <p:cNvPr id="3" name="Rectangle 2">
            <a:extLst>
              <a:ext uri="{FF2B5EF4-FFF2-40B4-BE49-F238E27FC236}">
                <a16:creationId xmlns:a16="http://schemas.microsoft.com/office/drawing/2014/main" id="{867B5F4E-8423-4D14-9E4F-6C61505D0B36}"/>
              </a:ext>
            </a:extLst>
          </p:cNvPr>
          <p:cNvSpPr/>
          <p:nvPr/>
        </p:nvSpPr>
        <p:spPr>
          <a:xfrm>
            <a:off x="3064328" y="6286742"/>
            <a:ext cx="5938158" cy="479940"/>
          </a:xfrm>
          <a:prstGeom prst="rect">
            <a:avLst/>
          </a:prstGeom>
        </p:spPr>
        <p:txBody>
          <a:bodyPr wrap="square">
            <a:spAutoFit/>
          </a:bodyPr>
          <a:lstStyle/>
          <a:p>
            <a:pPr>
              <a:lnSpc>
                <a:spcPct val="120000"/>
              </a:lnSpc>
              <a:spcAft>
                <a:spcPts val="600"/>
              </a:spcAft>
            </a:pPr>
            <a:r>
              <a:rPr lang="en-US" sz="1100" dirty="0">
                <a:latin typeface="Arial" panose="020B0604020202020204" pitchFamily="34" charset="0"/>
                <a:cs typeface="Arial" panose="020B0604020202020204" pitchFamily="34" charset="0"/>
              </a:rPr>
              <a:t>L. Guo, </a:t>
            </a:r>
            <a:r>
              <a:rPr lang="en-US" sz="1100" i="1" dirty="0">
                <a:latin typeface="Arial" panose="020B0604020202020204" pitchFamily="34" charset="0"/>
                <a:cs typeface="Arial" panose="020B0604020202020204" pitchFamily="34" charset="0"/>
              </a:rPr>
              <a:t>et al</a:t>
            </a:r>
            <a:r>
              <a:rPr lang="en-US" sz="1100" dirty="0">
                <a:latin typeface="Arial" panose="020B0604020202020204" pitchFamily="34" charset="0"/>
                <a:cs typeface="Arial" panose="020B0604020202020204" pitchFamily="34" charset="0"/>
              </a:rPr>
              <a:t>., “</a:t>
            </a:r>
            <a:r>
              <a:rPr lang="en-US" sz="1100" i="1" dirty="0">
                <a:latin typeface="Arial" panose="020B0604020202020204" pitchFamily="34" charset="0"/>
                <a:cs typeface="Arial" panose="020B0604020202020204" pitchFamily="34" charset="0"/>
              </a:rPr>
              <a:t>Spontaneous Hall effect enhanced by local </a:t>
            </a:r>
            <a:r>
              <a:rPr lang="en-US" sz="1100" i="1" dirty="0" err="1">
                <a:latin typeface="Arial" panose="020B0604020202020204" pitchFamily="34" charset="0"/>
                <a:cs typeface="Arial" panose="020B0604020202020204" pitchFamily="34" charset="0"/>
              </a:rPr>
              <a:t>Ir</a:t>
            </a:r>
            <a:r>
              <a:rPr lang="en-US" sz="1100" i="1" dirty="0">
                <a:latin typeface="Arial" panose="020B0604020202020204" pitchFamily="34" charset="0"/>
                <a:cs typeface="Arial" panose="020B0604020202020204" pitchFamily="34" charset="0"/>
              </a:rPr>
              <a:t> moments in epitaxial Pr</a:t>
            </a:r>
            <a:r>
              <a:rPr lang="en-US" sz="1100" i="1" baseline="-25000" dirty="0">
                <a:latin typeface="Arial" panose="020B0604020202020204" pitchFamily="34" charset="0"/>
                <a:cs typeface="Arial" panose="020B0604020202020204" pitchFamily="34" charset="0"/>
              </a:rPr>
              <a:t>2</a:t>
            </a:r>
            <a:r>
              <a:rPr lang="en-US" sz="1100" i="1" dirty="0">
                <a:latin typeface="Arial" panose="020B0604020202020204" pitchFamily="34" charset="0"/>
                <a:cs typeface="Arial" panose="020B0604020202020204" pitchFamily="34" charset="0"/>
              </a:rPr>
              <a:t>Ir</a:t>
            </a:r>
            <a:r>
              <a:rPr lang="en-US" sz="1100" i="1" baseline="-25000" dirty="0">
                <a:latin typeface="Arial" panose="020B0604020202020204" pitchFamily="34" charset="0"/>
                <a:cs typeface="Arial" panose="020B0604020202020204" pitchFamily="34" charset="0"/>
              </a:rPr>
              <a:t>2</a:t>
            </a:r>
            <a:r>
              <a:rPr lang="en-US" sz="1100" i="1" dirty="0">
                <a:latin typeface="Arial" panose="020B0604020202020204" pitchFamily="34" charset="0"/>
                <a:cs typeface="Arial" panose="020B0604020202020204" pitchFamily="34" charset="0"/>
              </a:rPr>
              <a:t>O</a:t>
            </a:r>
            <a:r>
              <a:rPr lang="en-US" sz="1100" i="1" baseline="-25000" dirty="0">
                <a:latin typeface="Arial" panose="020B0604020202020204" pitchFamily="34" charset="0"/>
                <a:cs typeface="Arial" panose="020B0604020202020204" pitchFamily="34" charset="0"/>
              </a:rPr>
              <a:t>7</a:t>
            </a:r>
            <a:r>
              <a:rPr lang="en-US" sz="1100" i="1" dirty="0">
                <a:latin typeface="Arial" panose="020B0604020202020204" pitchFamily="34" charset="0"/>
                <a:cs typeface="Arial" panose="020B0604020202020204" pitchFamily="34" charset="0"/>
              </a:rPr>
              <a:t> thin films</a:t>
            </a:r>
            <a:r>
              <a:rPr lang="en-US" sz="1100" dirty="0">
                <a:latin typeface="Arial" panose="020B0604020202020204" pitchFamily="34" charset="0"/>
                <a:cs typeface="Arial" panose="020B0604020202020204" pitchFamily="34" charset="0"/>
              </a:rPr>
              <a:t>,” Phys. Rev. B </a:t>
            </a:r>
            <a:r>
              <a:rPr lang="en-US" sz="1100" b="1" dirty="0">
                <a:latin typeface="Arial" panose="020B0604020202020204" pitchFamily="34" charset="0"/>
                <a:cs typeface="Arial" panose="020B0604020202020204" pitchFamily="34" charset="0"/>
              </a:rPr>
              <a:t>101</a:t>
            </a:r>
            <a:r>
              <a:rPr lang="en-US" sz="1100" dirty="0">
                <a:latin typeface="Arial" panose="020B0604020202020204" pitchFamily="34" charset="0"/>
                <a:cs typeface="Arial" panose="020B0604020202020204" pitchFamily="34" charset="0"/>
              </a:rPr>
              <a:t>, 104405 (2020). DOI: 10.1103/PhysRevB.101.104405</a:t>
            </a:r>
          </a:p>
        </p:txBody>
      </p:sp>
    </p:spTree>
    <p:extLst>
      <p:ext uri="{BB962C8B-B14F-4D97-AF65-F5344CB8AC3E}">
        <p14:creationId xmlns:p14="http://schemas.microsoft.com/office/powerpoint/2010/main" val="324317329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Breeze.thmx</Template>
  <TotalTime>11920</TotalTime>
  <Words>508</Words>
  <Application>Microsoft Office PowerPoint</Application>
  <PresentationFormat>On-screen Show (4:3)</PresentationFormat>
  <Paragraphs>12</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News Gothic MT</vt:lpstr>
      <vt:lpstr>Wingdings 2</vt:lpstr>
      <vt:lpstr>Breeze</vt:lpstr>
      <vt:lpstr>Solid-phase epitaxy produce magnetic oxides with novel magnetic properties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rob</dc:creator>
  <cp:keywords/>
  <dc:description/>
  <cp:lastModifiedBy>Paul Voyles</cp:lastModifiedBy>
  <cp:revision>55</cp:revision>
  <cp:lastPrinted>2016-08-01T15:14:13Z</cp:lastPrinted>
  <dcterms:created xsi:type="dcterms:W3CDTF">2016-07-19T18:16:54Z</dcterms:created>
  <dcterms:modified xsi:type="dcterms:W3CDTF">2020-05-15T02:51:01Z</dcterms:modified>
  <cp:category/>
</cp:coreProperties>
</file>