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autoAdjust="0"/>
    <p:restoredTop sz="93515" autoAdjust="0"/>
  </p:normalViewPr>
  <p:slideViewPr>
    <p:cSldViewPr snapToGrid="0" snapToObjects="1">
      <p:cViewPr varScale="1">
        <p:scale>
          <a:sx n="117" d="100"/>
          <a:sy n="117" d="100"/>
        </p:scale>
        <p:origin x="37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F7CB00E-2F45-43BF-ACC1-7B5BD03FE707}" type="datetimeFigureOut">
              <a:rPr lang="en-US" smtClean="0"/>
              <a:t>5/22/18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744AA81-0CF2-4A5C-BAC0-71FFF089AB21}" type="slidenum">
              <a:rPr lang="en-US" smtClean="0"/>
              <a:t>‹#›</a:t>
            </a:fld>
            <a:endParaRPr lang="en-US"/>
          </a:p>
        </p:txBody>
      </p:sp>
    </p:spTree>
    <p:extLst>
      <p:ext uri="{BB962C8B-B14F-4D97-AF65-F5344CB8AC3E}">
        <p14:creationId xmlns:p14="http://schemas.microsoft.com/office/powerpoint/2010/main" val="55073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4AA81-0CF2-4A5C-BAC0-71FFF089AB21}" type="slidenum">
              <a:rPr lang="en-US" smtClean="0"/>
              <a:t>1</a:t>
            </a:fld>
            <a:endParaRPr lang="en-US"/>
          </a:p>
        </p:txBody>
      </p:sp>
    </p:spTree>
    <p:extLst>
      <p:ext uri="{BB962C8B-B14F-4D97-AF65-F5344CB8AC3E}">
        <p14:creationId xmlns:p14="http://schemas.microsoft.com/office/powerpoint/2010/main" val="421911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5/22/18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IRG1: Increased stability of </a:t>
            </a:r>
            <a:r>
              <a:rPr lang="en-US" sz="1800" b="1" dirty="0" err="1">
                <a:solidFill>
                  <a:schemeClr val="tx1"/>
                </a:solidFill>
              </a:rPr>
              <a:t>CuZrAl</a:t>
            </a:r>
            <a:r>
              <a:rPr lang="en-US" sz="1800" b="1" dirty="0">
                <a:solidFill>
                  <a:schemeClr val="tx1"/>
                </a:solidFill>
              </a:rPr>
              <a:t> metallic glasses prepared by physical vapor deposition</a:t>
            </a:r>
            <a:endParaRPr lang="en-US" sz="1800" b="1" dirty="0">
              <a:solidFill>
                <a:schemeClr val="tx1"/>
              </a:solidFill>
              <a:effectLst/>
            </a:endParaRPr>
          </a:p>
        </p:txBody>
      </p:sp>
      <p:sp>
        <p:nvSpPr>
          <p:cNvPr id="7" name="Rectangle 6"/>
          <p:cNvSpPr/>
          <p:nvPr/>
        </p:nvSpPr>
        <p:spPr>
          <a:xfrm>
            <a:off x="4508205" y="1014660"/>
            <a:ext cx="4555407" cy="461665"/>
          </a:xfrm>
          <a:prstGeom prst="rect">
            <a:avLst/>
          </a:prstGeom>
        </p:spPr>
        <p:txBody>
          <a:bodyPr wrap="square" anchor="ctr">
            <a:spAutoFit/>
          </a:bodyPr>
          <a:lstStyle/>
          <a:p>
            <a:r>
              <a:rPr lang="en-US" sz="1200" b="1" dirty="0">
                <a:solidFill>
                  <a:schemeClr val="bg1"/>
                </a:solidFill>
              </a:rPr>
              <a:t>George B. </a:t>
            </a:r>
            <a:r>
              <a:rPr lang="en-US" sz="1200" b="1" dirty="0" err="1">
                <a:solidFill>
                  <a:schemeClr val="bg1"/>
                </a:solidFill>
              </a:rPr>
              <a:t>Bokas</a:t>
            </a:r>
            <a:r>
              <a:rPr lang="en-US" sz="1200" b="1" dirty="0">
                <a:solidFill>
                  <a:schemeClr val="bg1"/>
                </a:solidFill>
              </a:rPr>
              <a:t> and Izabela Szlufarska </a:t>
            </a:r>
          </a:p>
          <a:p>
            <a:r>
              <a:rPr lang="en-US" sz="1200" b="1" dirty="0">
                <a:solidFill>
                  <a:schemeClr val="bg1"/>
                </a:solidFill>
              </a:rPr>
              <a:t>University of Wisconsin-Madison MRSEC</a:t>
            </a:r>
          </a:p>
        </p:txBody>
      </p:sp>
      <p:sp>
        <p:nvSpPr>
          <p:cNvPr id="8" name="Rectangle 7"/>
          <p:cNvSpPr/>
          <p:nvPr/>
        </p:nvSpPr>
        <p:spPr>
          <a:xfrm>
            <a:off x="0" y="254585"/>
            <a:ext cx="2912224" cy="461665"/>
          </a:xfrm>
          <a:prstGeom prst="rect">
            <a:avLst/>
          </a:prstGeom>
        </p:spPr>
        <p:txBody>
          <a:bodyPr wrap="square" anchor="ctr">
            <a:spAutoFit/>
          </a:bodyPr>
          <a:lstStyle/>
          <a:p>
            <a:r>
              <a:rPr lang="en-US" sz="1200" b="1" dirty="0">
                <a:solidFill>
                  <a:schemeClr val="bg1"/>
                </a:solidFill>
              </a:rPr>
              <a:t>Materials Research Science and Engineering Centers DMR-1720415</a:t>
            </a:r>
          </a:p>
        </p:txBody>
      </p:sp>
      <p:sp>
        <p:nvSpPr>
          <p:cNvPr id="9" name="Text Box 28"/>
          <p:cNvSpPr txBox="1">
            <a:spLocks noChangeArrowheads="1"/>
          </p:cNvSpPr>
          <p:nvPr/>
        </p:nvSpPr>
        <p:spPr bwMode="auto">
          <a:xfrm>
            <a:off x="208710" y="1376544"/>
            <a:ext cx="3957605" cy="5232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sz="1200" dirty="0"/>
              <a:t>One of the main drawbacks of metallic glasses is their low thermodynamic stability, which limits their formability and service life.  Recently, experiments by members of the Wisconsin MRSEC showed that organic glasses with high thermodynamic stability can be synthesized via physical vapor deposition (PVD) onto a substrate at a controlled temperature.  Now, this team of researchers has used molecular dynamics simulations to predict that the same PVD methods can enhance the stability of metallic glasses (top figure). </a:t>
            </a:r>
          </a:p>
          <a:p>
            <a:pPr algn="just" eaLnBrk="1" hangingPunct="1">
              <a:spcAft>
                <a:spcPts val="600"/>
              </a:spcAft>
            </a:pPr>
            <a:r>
              <a:rPr lang="en-US" sz="1200" dirty="0"/>
              <a:t>Simulated metallic PVD glasses (Zr</a:t>
            </a:r>
            <a:r>
              <a:rPr lang="en-US" sz="1200" baseline="-25000" dirty="0"/>
              <a:t>44</a:t>
            </a:r>
            <a:r>
              <a:rPr lang="en-US" sz="1200" dirty="0"/>
              <a:t>Cu</a:t>
            </a:r>
            <a:r>
              <a:rPr lang="en-US" sz="1200" baseline="-25000" dirty="0"/>
              <a:t>50</a:t>
            </a:r>
            <a:r>
              <a:rPr lang="en-US" sz="1200" dirty="0"/>
              <a:t>Al</a:t>
            </a:r>
            <a:r>
              <a:rPr lang="en-US" sz="1200" baseline="-25000" dirty="0"/>
              <a:t>6</a:t>
            </a:r>
            <a:r>
              <a:rPr lang="en-US" sz="1200" dirty="0"/>
              <a:t>) have a lower potential energy than melt-quenched glasses with the same composition (bottom figure), which means that the PVD metallic glasses are more stable. Simulations also provide atomistic insight into the mechanisms for enhanced stability: compared to the melt quenched glass, the PVD glasses have more homonuclear bonds and therefore are more chemically ordered.  To achieve the stability of the PVD metallic glass by melt quenching would require a cooling rate 4 orders of magnitudes slower than the typical cooling rates used melt quenching (which is not accessible by normal means). </a:t>
            </a:r>
            <a:endParaRPr lang="en-US" sz="1400" dirty="0"/>
          </a:p>
          <a:p>
            <a:pPr algn="just" eaLnBrk="1" hangingPunct="1"/>
            <a:endParaRPr lang="en-US" dirty="0"/>
          </a:p>
          <a:p>
            <a:pPr algn="just" eaLnBrk="1" hangingPunct="1"/>
            <a:endParaRPr lang="en-US" dirty="0"/>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Rectangle 11"/>
          <p:cNvSpPr/>
          <p:nvPr/>
        </p:nvSpPr>
        <p:spPr>
          <a:xfrm>
            <a:off x="152400" y="745755"/>
            <a:ext cx="708837" cy="276999"/>
          </a:xfrm>
          <a:prstGeom prst="rect">
            <a:avLst/>
          </a:prstGeom>
        </p:spPr>
        <p:txBody>
          <a:bodyPr wrap="square" anchor="ctr">
            <a:spAutoFit/>
          </a:bodyPr>
          <a:lstStyle/>
          <a:p>
            <a:r>
              <a:rPr lang="en-US" sz="1200" b="1" dirty="0">
                <a:solidFill>
                  <a:srgbClr val="002060"/>
                </a:solidFill>
              </a:rPr>
              <a:t>2018</a:t>
            </a:r>
          </a:p>
        </p:txBody>
      </p:sp>
      <p:sp>
        <p:nvSpPr>
          <p:cNvPr id="21" name="Rectangle 20">
            <a:extLst>
              <a:ext uri="{FF2B5EF4-FFF2-40B4-BE49-F238E27FC236}">
                <a16:creationId xmlns:a16="http://schemas.microsoft.com/office/drawing/2014/main" id="{38D36F7F-E5F7-2641-86CA-4EAB887ED638}"/>
              </a:ext>
            </a:extLst>
          </p:cNvPr>
          <p:cNvSpPr/>
          <p:nvPr/>
        </p:nvSpPr>
        <p:spPr>
          <a:xfrm>
            <a:off x="152400" y="5844816"/>
            <a:ext cx="5999216" cy="246221"/>
          </a:xfrm>
          <a:prstGeom prst="rect">
            <a:avLst/>
          </a:prstGeom>
        </p:spPr>
        <p:txBody>
          <a:bodyPr wrap="square">
            <a:spAutoFit/>
          </a:bodyPr>
          <a:lstStyle/>
          <a:p>
            <a:pPr marL="406400" indent="-406400"/>
            <a:r>
              <a:rPr lang="en-US" sz="1000" i="1" dirty="0"/>
              <a:t>J Alloys and Compounds </a:t>
            </a:r>
            <a:r>
              <a:rPr lang="en-US" sz="1000" dirty="0"/>
              <a:t>728:1110–1115 (2017) </a:t>
            </a:r>
            <a:endParaRPr lang="en-US" sz="1000" dirty="0">
              <a:effectLst/>
            </a:endParaRPr>
          </a:p>
        </p:txBody>
      </p:sp>
      <p:pic>
        <p:nvPicPr>
          <p:cNvPr id="22" name="Picture 21" descr="Potential Energy vs Temperature plot for Vapor Deposition" title="Potential Energy vs Temperature for Vapor Deposition">
            <a:extLst>
              <a:ext uri="{FF2B5EF4-FFF2-40B4-BE49-F238E27FC236}">
                <a16:creationId xmlns:a16="http://schemas.microsoft.com/office/drawing/2014/main" id="{848ACBEE-8754-EA44-A7F3-365E605B3E44}"/>
              </a:ext>
            </a:extLst>
          </p:cNvPr>
          <p:cNvPicPr>
            <a:picLocks noChangeAspect="1"/>
          </p:cNvPicPr>
          <p:nvPr/>
        </p:nvPicPr>
        <p:blipFill>
          <a:blip r:embed="rId3"/>
          <a:stretch>
            <a:fillRect/>
          </a:stretch>
        </p:blipFill>
        <p:spPr>
          <a:xfrm>
            <a:off x="5081390" y="3858441"/>
            <a:ext cx="3018178" cy="2091849"/>
          </a:xfrm>
          <a:prstGeom prst="rect">
            <a:avLst/>
          </a:prstGeom>
        </p:spPr>
      </p:pic>
      <p:pic>
        <p:nvPicPr>
          <p:cNvPr id="3" name="Picture 2" descr="computer simulation of physical vapor deposition for CuZrAl showing the deposited film and bulk region above the substrate." title="physical vapor deposition simul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91" y="1809393"/>
            <a:ext cx="3804759" cy="2049048"/>
          </a:xfrm>
          <a:prstGeom prst="rect">
            <a:avLst/>
          </a:prstGeom>
        </p:spPr>
      </p:pic>
      <p:sp>
        <p:nvSpPr>
          <p:cNvPr id="13" name="Rectangle 12"/>
          <p:cNvSpPr/>
          <p:nvPr/>
        </p:nvSpPr>
        <p:spPr>
          <a:xfrm>
            <a:off x="657767" y="743556"/>
            <a:ext cx="2456476" cy="276999"/>
          </a:xfrm>
          <a:prstGeom prst="rect">
            <a:avLst/>
          </a:prstGeom>
        </p:spPr>
        <p:txBody>
          <a:bodyPr wrap="square" anchor="ctr">
            <a:spAutoFit/>
          </a:bodyPr>
          <a:lstStyle/>
          <a:p>
            <a:r>
              <a:rPr lang="en-US" sz="1200" b="1" dirty="0">
                <a:solidFill>
                  <a:srgbClr val="002060"/>
                </a:solidFill>
              </a:rPr>
              <a:t>IRG 1 Intellectual Merit</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12652</TotalTime>
  <Words>198</Words>
  <Application>Microsoft Macintosh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IRG1: Increased stability of CuZrAl metallic glasses prepared by physical vapor deposition</vt:lpstr>
    </vt:vector>
  </TitlesOfParts>
  <Manager/>
  <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51</cp:revision>
  <cp:lastPrinted>2016-08-01T15:14:13Z</cp:lastPrinted>
  <dcterms:created xsi:type="dcterms:W3CDTF">2016-07-19T18:16:54Z</dcterms:created>
  <dcterms:modified xsi:type="dcterms:W3CDTF">2018-05-22T15:13:24Z</dcterms:modified>
  <cp:category/>
</cp:coreProperties>
</file>