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92245" autoAdjust="0"/>
  </p:normalViewPr>
  <p:slideViewPr>
    <p:cSldViewPr snapToGrid="0" snapToObjects="1">
      <p:cViewPr varScale="1">
        <p:scale>
          <a:sx n="109" d="100"/>
          <a:sy n="109" d="100"/>
        </p:scale>
        <p:origin x="2117"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30A79F-F3E4-9544-BD71-4B491A6C2213}" type="datetimeFigureOut">
              <a:rPr lang="en-US" smtClean="0"/>
              <a:t>5/16/2022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68E3D17-74E6-D344-909D-8C3AD15C6F4F}" type="slidenum">
              <a:rPr lang="en-US" smtClean="0"/>
              <a:t>‹#›</a:t>
            </a:fld>
            <a:endParaRPr lang="en-US"/>
          </a:p>
        </p:txBody>
      </p:sp>
    </p:spTree>
    <p:extLst>
      <p:ext uri="{BB962C8B-B14F-4D97-AF65-F5344CB8AC3E}">
        <p14:creationId xmlns:p14="http://schemas.microsoft.com/office/powerpoint/2010/main" val="324912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8E3D17-74E6-D344-909D-8C3AD15C6F4F}" type="slidenum">
              <a:rPr lang="en-US" smtClean="0"/>
              <a:t>1</a:t>
            </a:fld>
            <a:endParaRPr lang="en-US"/>
          </a:p>
        </p:txBody>
      </p:sp>
    </p:spTree>
    <p:extLst>
      <p:ext uri="{BB962C8B-B14F-4D97-AF65-F5344CB8AC3E}">
        <p14:creationId xmlns:p14="http://schemas.microsoft.com/office/powerpoint/2010/main" val="22340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5/16/2022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Student-Industry Seed Projects Teach Essential Skills for Future Success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Brandon Hacha (U. </a:t>
            </a:r>
            <a:r>
              <a:rPr lang="en-US" sz="1200" b="1" dirty="0" err="1">
                <a:solidFill>
                  <a:schemeClr val="bg1"/>
                </a:solidFill>
              </a:rPr>
              <a:t>Wisc</a:t>
            </a:r>
            <a:r>
              <a:rPr lang="en-US" sz="1200" b="1" dirty="0">
                <a:solidFill>
                  <a:schemeClr val="bg1"/>
                </a:solidFill>
              </a:rPr>
              <a:t>), </a:t>
            </a:r>
            <a:r>
              <a:rPr lang="en-US" sz="1200" b="1" dirty="0" err="1">
                <a:solidFill>
                  <a:schemeClr val="bg1"/>
                </a:solidFill>
              </a:rPr>
              <a:t>Momchil</a:t>
            </a:r>
            <a:r>
              <a:rPr lang="en-US" sz="1200" b="1" dirty="0">
                <a:solidFill>
                  <a:schemeClr val="bg1"/>
                </a:solidFill>
              </a:rPr>
              <a:t> </a:t>
            </a:r>
            <a:r>
              <a:rPr lang="en-US" sz="1200" b="1" dirty="0" err="1">
                <a:solidFill>
                  <a:schemeClr val="bg1"/>
                </a:solidFill>
              </a:rPr>
              <a:t>Minkov</a:t>
            </a:r>
            <a:r>
              <a:rPr lang="en-US" sz="1200" b="1" dirty="0">
                <a:solidFill>
                  <a:schemeClr val="bg1"/>
                </a:solidFill>
              </a:rPr>
              <a:t> (</a:t>
            </a:r>
            <a:r>
              <a:rPr lang="en-US" sz="1200" b="1" dirty="0" err="1">
                <a:solidFill>
                  <a:schemeClr val="bg1"/>
                </a:solidFill>
              </a:rPr>
              <a:t>FlexCompute</a:t>
            </a:r>
            <a:r>
              <a:rPr lang="en-US" sz="1200" b="1" dirty="0">
                <a:solidFill>
                  <a:schemeClr val="bg1"/>
                </a:solidFill>
              </a:rPr>
              <a:t>, Inc.), Rui Liu (U. </a:t>
            </a:r>
            <a:r>
              <a:rPr lang="en-US" sz="1200" b="1" dirty="0" err="1">
                <a:solidFill>
                  <a:schemeClr val="bg1"/>
                </a:solidFill>
              </a:rPr>
              <a:t>Wisc</a:t>
            </a:r>
            <a:r>
              <a:rPr lang="en-US" sz="1200" b="1" dirty="0">
                <a:solidFill>
                  <a:schemeClr val="bg1"/>
                </a:solidFill>
              </a:rPr>
              <a:t>), Kevin Nelson (Amcor, Inc.)</a:t>
            </a:r>
          </a:p>
        </p:txBody>
      </p:sp>
      <p:sp>
        <p:nvSpPr>
          <p:cNvPr id="8" name="Rectangle 7"/>
          <p:cNvSpPr/>
          <p:nvPr/>
        </p:nvSpPr>
        <p:spPr>
          <a:xfrm>
            <a:off x="152400" y="269974"/>
            <a:ext cx="2759824" cy="430887"/>
          </a:xfrm>
          <a:prstGeom prst="rect">
            <a:avLst/>
          </a:prstGeom>
        </p:spPr>
        <p:txBody>
          <a:bodyPr wrap="square" anchor="ctr">
            <a:spAutoFit/>
          </a:bodyPr>
          <a:lstStyle/>
          <a:p>
            <a:r>
              <a:rPr lang="en-US" sz="1100" b="1" dirty="0">
                <a:solidFill>
                  <a:schemeClr val="bg1"/>
                </a:solidFill>
              </a:rPr>
              <a:t>Materials Research Science and Engineering Centers, DMR-1720415</a:t>
            </a:r>
          </a:p>
        </p:txBody>
      </p:sp>
      <p:sp>
        <p:nvSpPr>
          <p:cNvPr id="9" name="Text Box 28"/>
          <p:cNvSpPr txBox="1">
            <a:spLocks noChangeArrowheads="1"/>
          </p:cNvSpPr>
          <p:nvPr/>
        </p:nvSpPr>
        <p:spPr bwMode="auto">
          <a:xfrm>
            <a:off x="280534" y="1375255"/>
            <a:ext cx="3942972"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350" dirty="0">
                <a:latin typeface="Arial" panose="020B0604020202020204" pitchFamily="34" charset="0"/>
                <a:ea typeface="Calibri" panose="020F0502020204030204" pitchFamily="34" charset="0"/>
                <a:cs typeface="Arial" panose="020B0604020202020204" pitchFamily="34" charset="0"/>
              </a:rPr>
              <a:t>Preparing students for careers inside and outside academia is a key mission for the Wisconsin MRSEC and its Advanced Materials Industrial Consortium (AMIC). AMIC sponsors student-led seed research projects to help students learn essential skills. AMIC companies suggest project areas, then company engineers work with MRSEC students to develop research proposals that leverage the student’s expertise. The AMIC Board selects projects, and students lead the resulting research, managing the budget, junior personnel like undergraduates, and reporting. Company engineers mentor the student leaders. </a:t>
            </a:r>
          </a:p>
          <a:p>
            <a:pPr algn="just" eaLnBrk="1" hangingPunct="1">
              <a:spcAft>
                <a:spcPts val="600"/>
              </a:spcAft>
            </a:pPr>
            <a:r>
              <a:rPr lang="en-US" sz="1350" dirty="0">
                <a:latin typeface="Arial" panose="020B0604020202020204" pitchFamily="34" charset="0"/>
                <a:ea typeface="Calibri" panose="020F0502020204030204" pitchFamily="34" charset="0"/>
                <a:cs typeface="Arial" panose="020B0604020202020204" pitchFamily="34" charset="0"/>
              </a:rPr>
              <a:t>This year’s projects were led by Brandon Hacha, who simulated lasing from random media in 3D in with </a:t>
            </a:r>
            <a:r>
              <a:rPr lang="en-US" sz="1350" dirty="0" err="1">
                <a:latin typeface="Arial" panose="020B0604020202020204" pitchFamily="34" charset="0"/>
                <a:ea typeface="Calibri" panose="020F0502020204030204" pitchFamily="34" charset="0"/>
                <a:cs typeface="Arial" panose="020B0604020202020204" pitchFamily="34" charset="0"/>
              </a:rPr>
              <a:t>Momchil</a:t>
            </a:r>
            <a:r>
              <a:rPr lang="en-US" sz="1350" dirty="0">
                <a:latin typeface="Arial" panose="020B0604020202020204" pitchFamily="34" charset="0"/>
                <a:ea typeface="Calibri" panose="020F0502020204030204" pitchFamily="34" charset="0"/>
                <a:cs typeface="Arial" panose="020B0604020202020204" pitchFamily="34" charset="0"/>
              </a:rPr>
              <a:t> </a:t>
            </a:r>
            <a:r>
              <a:rPr lang="en-US" sz="1350" dirty="0" err="1">
                <a:latin typeface="Arial" panose="020B0604020202020204" pitchFamily="34" charset="0"/>
                <a:ea typeface="Calibri" panose="020F0502020204030204" pitchFamily="34" charset="0"/>
                <a:cs typeface="Arial" panose="020B0604020202020204" pitchFamily="34" charset="0"/>
              </a:rPr>
              <a:t>Minkov</a:t>
            </a:r>
            <a:r>
              <a:rPr lang="en-US" sz="1350" dirty="0">
                <a:latin typeface="Arial" panose="020B0604020202020204" pitchFamily="34" charset="0"/>
                <a:ea typeface="Calibri" panose="020F0502020204030204" pitchFamily="34" charset="0"/>
                <a:cs typeface="Arial" panose="020B0604020202020204" pitchFamily="34" charset="0"/>
              </a:rPr>
              <a:t> from </a:t>
            </a:r>
            <a:r>
              <a:rPr lang="en-US" sz="1350" dirty="0" err="1">
                <a:latin typeface="Arial" panose="020B0604020202020204" pitchFamily="34" charset="0"/>
                <a:ea typeface="Calibri" panose="020F0502020204030204" pitchFamily="34" charset="0"/>
                <a:cs typeface="Arial" panose="020B0604020202020204" pitchFamily="34" charset="0"/>
              </a:rPr>
              <a:t>FlexCompute</a:t>
            </a:r>
            <a:r>
              <a:rPr lang="en-US" sz="1350" dirty="0">
                <a:latin typeface="Arial" panose="020B0604020202020204" pitchFamily="34" charset="0"/>
                <a:ea typeface="Calibri" panose="020F0502020204030204" pitchFamily="34" charset="0"/>
                <a:cs typeface="Arial" panose="020B0604020202020204" pitchFamily="34" charset="0"/>
              </a:rPr>
              <a:t>, and by Rui Liu, who used x-ray diffraction to characterize polymers for recyclable packaging with Kevin </a:t>
            </a:r>
            <a:r>
              <a:rPr lang="en-US" sz="1350" dirty="0" err="1">
                <a:latin typeface="Arial" panose="020B0604020202020204" pitchFamily="34" charset="0"/>
                <a:ea typeface="Calibri" panose="020F0502020204030204" pitchFamily="34" charset="0"/>
                <a:cs typeface="Arial" panose="020B0604020202020204" pitchFamily="34" charset="0"/>
              </a:rPr>
              <a:t>Kevin</a:t>
            </a:r>
            <a:r>
              <a:rPr lang="en-US" sz="1350" dirty="0">
                <a:latin typeface="Arial" panose="020B0604020202020204" pitchFamily="34" charset="0"/>
                <a:ea typeface="Calibri" panose="020F0502020204030204" pitchFamily="34" charset="0"/>
                <a:cs typeface="Arial" panose="020B0604020202020204" pitchFamily="34" charset="0"/>
              </a:rPr>
              <a:t> Nelson from Amcor. The students and their mentors reported that the students gained new skills in project management and an appreciation for industrial R&amp;D from the experience.</a:t>
            </a:r>
          </a:p>
        </p:txBody>
      </p:sp>
      <p:sp>
        <p:nvSpPr>
          <p:cNvPr id="12" name="Rectangle 11"/>
          <p:cNvSpPr/>
          <p:nvPr/>
        </p:nvSpPr>
        <p:spPr>
          <a:xfrm>
            <a:off x="152399" y="745755"/>
            <a:ext cx="2818016" cy="276999"/>
          </a:xfrm>
          <a:prstGeom prst="rect">
            <a:avLst/>
          </a:prstGeom>
        </p:spPr>
        <p:txBody>
          <a:bodyPr wrap="square" anchor="ctr">
            <a:spAutoFit/>
          </a:bodyPr>
          <a:lstStyle/>
          <a:p>
            <a:r>
              <a:rPr lang="en-US" sz="1200" b="1" dirty="0">
                <a:solidFill>
                  <a:srgbClr val="002060"/>
                </a:solidFill>
              </a:rPr>
              <a:t>Industrial Engagement, 2021</a:t>
            </a:r>
          </a:p>
        </p:txBody>
      </p:sp>
      <p:sp>
        <p:nvSpPr>
          <p:cNvPr id="13" name="TextBox 12">
            <a:extLst>
              <a:ext uri="{FF2B5EF4-FFF2-40B4-BE49-F238E27FC236}">
                <a16:creationId xmlns:a16="http://schemas.microsoft.com/office/drawing/2014/main" id="{0AD07CCB-2911-1D43-9470-EA1E7A997EB6}"/>
              </a:ext>
            </a:extLst>
          </p:cNvPr>
          <p:cNvSpPr txBox="1"/>
          <p:nvPr/>
        </p:nvSpPr>
        <p:spPr>
          <a:xfrm>
            <a:off x="4572000" y="4837814"/>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F9F73C0-7FB6-F601-9BAA-7FFF8EE6C551}"/>
              </a:ext>
            </a:extLst>
          </p:cNvPr>
          <p:cNvSpPr txBox="1"/>
          <p:nvPr/>
        </p:nvSpPr>
        <p:spPr>
          <a:xfrm>
            <a:off x="6026108" y="5919047"/>
            <a:ext cx="184731" cy="246221"/>
          </a:xfrm>
          <a:prstGeom prst="rect">
            <a:avLst/>
          </a:prstGeom>
          <a:noFill/>
        </p:spPr>
        <p:txBody>
          <a:bodyPr wrap="none" rtlCol="0">
            <a:spAutoFit/>
          </a:bodyPr>
          <a:lstStyle/>
          <a:p>
            <a:endParaRPr lang="en-US" sz="1000" dirty="0">
              <a:latin typeface="Arial" panose="020B0604020202020204" pitchFamily="34" charset="0"/>
              <a:cs typeface="Arial" panose="020B0604020202020204" pitchFamily="34" charset="0"/>
            </a:endParaRPr>
          </a:p>
        </p:txBody>
      </p:sp>
      <p:pic>
        <p:nvPicPr>
          <p:cNvPr id="14" name="Picture 13" descr="A picture containing person, indoor&#10;&#10;Description automatically generated">
            <a:extLst>
              <a:ext uri="{FF2B5EF4-FFF2-40B4-BE49-F238E27FC236}">
                <a16:creationId xmlns:a16="http://schemas.microsoft.com/office/drawing/2014/main" id="{AB041791-FB32-55E0-6E19-93C989DE1798}"/>
              </a:ext>
            </a:extLst>
          </p:cNvPr>
          <p:cNvPicPr>
            <a:picLocks noChangeAspect="1"/>
          </p:cNvPicPr>
          <p:nvPr/>
        </p:nvPicPr>
        <p:blipFill>
          <a:blip r:embed="rId3"/>
          <a:stretch>
            <a:fillRect/>
          </a:stretch>
        </p:blipFill>
        <p:spPr>
          <a:xfrm>
            <a:off x="4806473" y="4193724"/>
            <a:ext cx="2362298" cy="1771108"/>
          </a:xfrm>
          <a:prstGeom prst="rect">
            <a:avLst/>
          </a:prstGeom>
        </p:spPr>
      </p:pic>
      <p:pic>
        <p:nvPicPr>
          <p:cNvPr id="18" name="Picture 17" descr="A picture containing text, orange, light&#10;&#10;Description automatically generated">
            <a:extLst>
              <a:ext uri="{FF2B5EF4-FFF2-40B4-BE49-F238E27FC236}">
                <a16:creationId xmlns:a16="http://schemas.microsoft.com/office/drawing/2014/main" id="{DEFC9A19-64D4-CAD1-85A1-99CAF9C1DEBA}"/>
              </a:ext>
            </a:extLst>
          </p:cNvPr>
          <p:cNvPicPr>
            <a:picLocks noChangeAspect="1"/>
          </p:cNvPicPr>
          <p:nvPr/>
        </p:nvPicPr>
        <p:blipFill rotWithShape="1">
          <a:blip r:embed="rId4"/>
          <a:srcRect t="8624" r="8039"/>
          <a:stretch/>
        </p:blipFill>
        <p:spPr>
          <a:xfrm>
            <a:off x="7371309" y="4184480"/>
            <a:ext cx="1579791" cy="1779753"/>
          </a:xfrm>
          <a:prstGeom prst="rect">
            <a:avLst/>
          </a:prstGeom>
        </p:spPr>
      </p:pic>
      <p:pic>
        <p:nvPicPr>
          <p:cNvPr id="19" name="Picture 18" descr="A picture containing text, person, person, male&#10;&#10;Description automatically generated">
            <a:extLst>
              <a:ext uri="{FF2B5EF4-FFF2-40B4-BE49-F238E27FC236}">
                <a16:creationId xmlns:a16="http://schemas.microsoft.com/office/drawing/2014/main" id="{C21AAE88-0566-6E3B-12AC-81F38D64D2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6732" y="1608601"/>
            <a:ext cx="1524494" cy="2032659"/>
          </a:xfrm>
          <a:prstGeom prst="rect">
            <a:avLst/>
          </a:prstGeom>
        </p:spPr>
      </p:pic>
      <p:grpSp>
        <p:nvGrpSpPr>
          <p:cNvPr id="5" name="Group 4">
            <a:extLst>
              <a:ext uri="{FF2B5EF4-FFF2-40B4-BE49-F238E27FC236}">
                <a16:creationId xmlns:a16="http://schemas.microsoft.com/office/drawing/2014/main" id="{8463F69A-50E3-7C18-FDE3-53570B331049}"/>
              </a:ext>
            </a:extLst>
          </p:cNvPr>
          <p:cNvGrpSpPr>
            <a:grpSpLocks noChangeAspect="1"/>
          </p:cNvGrpSpPr>
          <p:nvPr/>
        </p:nvGrpSpPr>
        <p:grpSpPr>
          <a:xfrm>
            <a:off x="6489256" y="1499403"/>
            <a:ext cx="2461844" cy="2389759"/>
            <a:chOff x="6749365" y="2111123"/>
            <a:chExt cx="1753768" cy="1702416"/>
          </a:xfrm>
        </p:grpSpPr>
        <p:pic>
          <p:nvPicPr>
            <p:cNvPr id="21" name="Picture 20" descr="Chart&#10;&#10;Description automatically generated">
              <a:extLst>
                <a:ext uri="{FF2B5EF4-FFF2-40B4-BE49-F238E27FC236}">
                  <a16:creationId xmlns:a16="http://schemas.microsoft.com/office/drawing/2014/main" id="{2A9EAFE6-F04A-5616-438E-3A8C3F3947C6}"/>
                </a:ext>
              </a:extLst>
            </p:cNvPr>
            <p:cNvPicPr>
              <a:picLocks noChangeAspect="1"/>
            </p:cNvPicPr>
            <p:nvPr/>
          </p:nvPicPr>
          <p:blipFill rotWithShape="1">
            <a:blip r:embed="rId6">
              <a:extLst>
                <a:ext uri="{28A0092B-C50C-407E-A947-70E740481C1C}">
                  <a14:useLocalDpi xmlns:a14="http://schemas.microsoft.com/office/drawing/2010/main" val="0"/>
                </a:ext>
              </a:extLst>
            </a:blip>
            <a:srcRect l="12848" t="12722" r="22449" b="12870"/>
            <a:stretch/>
          </p:blipFill>
          <p:spPr bwMode="auto">
            <a:xfrm>
              <a:off x="7360804" y="2674895"/>
              <a:ext cx="1142329" cy="1138644"/>
            </a:xfrm>
            <a:prstGeom prst="rect">
              <a:avLst/>
            </a:prstGeom>
            <a:noFill/>
            <a:ln>
              <a:noFill/>
            </a:ln>
          </p:spPr>
        </p:pic>
        <p:pic>
          <p:nvPicPr>
            <p:cNvPr id="20" name="Picture 19" descr="A bunch of blue grapes&#10;&#10;Description automatically generated with medium confidence">
              <a:extLst>
                <a:ext uri="{FF2B5EF4-FFF2-40B4-BE49-F238E27FC236}">
                  <a16:creationId xmlns:a16="http://schemas.microsoft.com/office/drawing/2014/main" id="{DCBBEDD9-D048-CA9C-377C-BC2EC029A0C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159" b="95634" l="8528" r="92690">
                          <a14:foregroundMark x1="19594" y1="48349" x2="24975" y2="64004"/>
                          <a14:foregroundMark x1="24975" y1="64004" x2="46599" y2="95740"/>
                          <a14:foregroundMark x1="46599" y1="95740" x2="66599" y2="79659"/>
                          <a14:foregroundMark x1="66599" y1="79659" x2="74822" y2="76464"/>
                          <a14:foregroundMark x1="8528" y1="23003" x2="8528" y2="23003"/>
                          <a14:foregroundMark x1="57360" y1="9478" x2="54213" y2="9265"/>
                          <a14:foregroundMark x1="91574" y1="36635" x2="92690" y2="34398"/>
                        </a14:backgroundRemoval>
                      </a14:imgEffect>
                    </a14:imgLayer>
                  </a14:imgProps>
                </a:ext>
                <a:ext uri="{28A0092B-C50C-407E-A947-70E740481C1C}">
                  <a14:useLocalDpi xmlns:a14="http://schemas.microsoft.com/office/drawing/2010/main" val="0"/>
                </a:ext>
              </a:extLst>
            </a:blip>
            <a:srcRect l="5655" t="5820" r="3187"/>
            <a:stretch/>
          </p:blipFill>
          <p:spPr>
            <a:xfrm>
              <a:off x="6749365" y="2111123"/>
              <a:ext cx="1144908" cy="1127544"/>
            </a:xfrm>
            <a:prstGeom prst="rect">
              <a:avLst/>
            </a:prstGeom>
          </p:spPr>
        </p:pic>
      </p:grpSp>
      <p:sp>
        <p:nvSpPr>
          <p:cNvPr id="6" name="TextBox 5">
            <a:extLst>
              <a:ext uri="{FF2B5EF4-FFF2-40B4-BE49-F238E27FC236}">
                <a16:creationId xmlns:a16="http://schemas.microsoft.com/office/drawing/2014/main" id="{028B533D-BB8F-D808-B2C3-1B3DB78210A5}"/>
              </a:ext>
            </a:extLst>
          </p:cNvPr>
          <p:cNvSpPr txBox="1"/>
          <p:nvPr/>
        </p:nvSpPr>
        <p:spPr>
          <a:xfrm>
            <a:off x="4895557" y="3641260"/>
            <a:ext cx="1249060"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Brandon Hacha</a:t>
            </a:r>
          </a:p>
        </p:txBody>
      </p:sp>
      <p:sp>
        <p:nvSpPr>
          <p:cNvPr id="22" name="TextBox 21">
            <a:extLst>
              <a:ext uri="{FF2B5EF4-FFF2-40B4-BE49-F238E27FC236}">
                <a16:creationId xmlns:a16="http://schemas.microsoft.com/office/drawing/2014/main" id="{50CDA94C-A6C6-9BF6-C7C2-F31C830D7C55}"/>
              </a:ext>
            </a:extLst>
          </p:cNvPr>
          <p:cNvSpPr txBox="1"/>
          <p:nvPr/>
        </p:nvSpPr>
        <p:spPr>
          <a:xfrm>
            <a:off x="6412524" y="2851355"/>
            <a:ext cx="75624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random medium</a:t>
            </a:r>
          </a:p>
        </p:txBody>
      </p:sp>
      <p:sp>
        <p:nvSpPr>
          <p:cNvPr id="23" name="TextBox 22">
            <a:extLst>
              <a:ext uri="{FF2B5EF4-FFF2-40B4-BE49-F238E27FC236}">
                <a16:creationId xmlns:a16="http://schemas.microsoft.com/office/drawing/2014/main" id="{D8327901-EC8D-DDFB-090E-61AC172F1F15}"/>
              </a:ext>
            </a:extLst>
          </p:cNvPr>
          <p:cNvSpPr txBox="1"/>
          <p:nvPr/>
        </p:nvSpPr>
        <p:spPr>
          <a:xfrm>
            <a:off x="8096415" y="1829130"/>
            <a:ext cx="854685" cy="461665"/>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simulated lasing</a:t>
            </a:r>
          </a:p>
        </p:txBody>
      </p:sp>
      <p:sp>
        <p:nvSpPr>
          <p:cNvPr id="25" name="TextBox 24">
            <a:extLst>
              <a:ext uri="{FF2B5EF4-FFF2-40B4-BE49-F238E27FC236}">
                <a16:creationId xmlns:a16="http://schemas.microsoft.com/office/drawing/2014/main" id="{1B4CB8FA-9569-C39A-4A3C-0966442D6AFC}"/>
              </a:ext>
            </a:extLst>
          </p:cNvPr>
          <p:cNvSpPr txBox="1"/>
          <p:nvPr/>
        </p:nvSpPr>
        <p:spPr>
          <a:xfrm>
            <a:off x="4675163" y="5962295"/>
            <a:ext cx="2117887" cy="276999"/>
          </a:xfrm>
          <a:prstGeom prst="rect">
            <a:avLst/>
          </a:prstGeom>
          <a:noFill/>
        </p:spPr>
        <p:txBody>
          <a:bodyPr wrap="none" rtlCol="0">
            <a:spAutoFit/>
          </a:bodyPr>
          <a:lstStyle/>
          <a:p>
            <a:r>
              <a:rPr lang="en-US" sz="1200" i="1" dirty="0" err="1">
                <a:latin typeface="Arial" panose="020B0604020202020204" pitchFamily="34" charset="0"/>
                <a:cs typeface="Arial" panose="020B0604020202020204" pitchFamily="34" charset="0"/>
              </a:rPr>
              <a:t>Riu</a:t>
            </a:r>
            <a:r>
              <a:rPr lang="en-US" sz="1200" i="1" dirty="0">
                <a:latin typeface="Arial" panose="020B0604020202020204" pitchFamily="34" charset="0"/>
                <a:cs typeface="Arial" panose="020B0604020202020204" pitchFamily="34" charset="0"/>
              </a:rPr>
              <a:t> Liu and </a:t>
            </a:r>
            <a:r>
              <a:rPr lang="en-US" sz="1200" i="1" dirty="0" err="1">
                <a:latin typeface="Arial" panose="020B0604020202020204" pitchFamily="34" charset="0"/>
                <a:cs typeface="Arial" panose="020B0604020202020204" pitchFamily="34" charset="0"/>
              </a:rPr>
              <a:t>Marlee</a:t>
            </a:r>
            <a:r>
              <a:rPr lang="en-US" sz="1200" i="1" dirty="0">
                <a:latin typeface="Arial" panose="020B0604020202020204" pitchFamily="34" charset="0"/>
                <a:cs typeface="Arial" panose="020B0604020202020204" pitchFamily="34" charset="0"/>
              </a:rPr>
              <a:t> Newman</a:t>
            </a:r>
          </a:p>
        </p:txBody>
      </p:sp>
      <p:sp>
        <p:nvSpPr>
          <p:cNvPr id="26" name="TextBox 25">
            <a:extLst>
              <a:ext uri="{FF2B5EF4-FFF2-40B4-BE49-F238E27FC236}">
                <a16:creationId xmlns:a16="http://schemas.microsoft.com/office/drawing/2014/main" id="{4A22D7B6-3656-CA89-0882-AF86140C9764}"/>
              </a:ext>
            </a:extLst>
          </p:cNvPr>
          <p:cNvSpPr txBox="1"/>
          <p:nvPr/>
        </p:nvSpPr>
        <p:spPr>
          <a:xfrm>
            <a:off x="7375028" y="5888269"/>
            <a:ext cx="1576072"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x-ray diffraction data</a:t>
            </a:r>
          </a:p>
        </p:txBody>
      </p:sp>
    </p:spTree>
    <p:extLst>
      <p:ext uri="{BB962C8B-B14F-4D97-AF65-F5344CB8AC3E}">
        <p14:creationId xmlns:p14="http://schemas.microsoft.com/office/powerpoint/2010/main" val="3687914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12402</TotalTime>
  <Words>230</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Student-Industry Seed Projects Teach Essential Skills for Future Success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Paul Voyles</cp:lastModifiedBy>
  <cp:revision>117</cp:revision>
  <cp:lastPrinted>2022-05-10T18:26:44Z</cp:lastPrinted>
  <dcterms:created xsi:type="dcterms:W3CDTF">2016-07-19T18:16:54Z</dcterms:created>
  <dcterms:modified xsi:type="dcterms:W3CDTF">2022-05-16T15:23:05Z</dcterms:modified>
  <cp:category/>
</cp:coreProperties>
</file>