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2934928-0FEF-29E7-3BA3-84BB9EA18C02}" name="Mark D Ediger" initials="MDE" userId="S::mdediger@wisc.edu::df9d0d9b-4a26-4891-ae77-a0e9274525ef"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263" autoAdjust="0"/>
    <p:restoredTop sz="74150" autoAdjust="0"/>
  </p:normalViewPr>
  <p:slideViewPr>
    <p:cSldViewPr snapToGrid="0" snapToObjects="1">
      <p:cViewPr varScale="1">
        <p:scale>
          <a:sx n="93" d="100"/>
          <a:sy n="93" d="100"/>
        </p:scale>
        <p:origin x="1656" y="200"/>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4/29/24</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4/29/24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dirty="0">
                <a:solidFill>
                  <a:schemeClr val="tx1"/>
                </a:solidFill>
                <a:latin typeface="+mn-lt"/>
              </a:rPr>
              <a:t>Wisconsin MRSEC researchers used physical vapor deposition (PVD) to prepare thin films of an organic semiconductor, </a:t>
            </a:r>
            <a:r>
              <a:rPr lang="en-US" sz="1200" dirty="0" err="1">
                <a:solidFill>
                  <a:schemeClr val="tx1"/>
                </a:solidFill>
                <a:latin typeface="+mn-lt"/>
              </a:rPr>
              <a:t>phenanthroperylene</a:t>
            </a:r>
            <a:r>
              <a:rPr lang="en-US" sz="1200" dirty="0">
                <a:solidFill>
                  <a:schemeClr val="tx1"/>
                </a:solidFill>
                <a:latin typeface="+mn-lt"/>
              </a:rPr>
              <a:t> ester or </a:t>
            </a:r>
            <a:r>
              <a:rPr lang="en-US" sz="1200" dirty="0" err="1">
                <a:solidFill>
                  <a:schemeClr val="tx1"/>
                </a:solidFill>
                <a:latin typeface="+mn-lt"/>
              </a:rPr>
              <a:t>Phen</a:t>
            </a:r>
            <a:r>
              <a:rPr lang="en-US" sz="1200" dirty="0">
                <a:solidFill>
                  <a:schemeClr val="tx1"/>
                </a:solidFill>
                <a:latin typeface="+mn-lt"/>
              </a:rPr>
              <a:t>-ester.  While PVD has previously been shown to produce glasses with uniaxial anisotropy out of plane with respect to the substrate, use of a substrate with a preferred direction (produced by rubbing) results in a biaxially-anisotropic glass.  The deposited structure is similar to that of a columnar liquid crystal monodomain.  Since the substrate temperature is low, the deposited material is kinetically trapped in a nonequilibrium state, and thus is properly described as a glass.</a:t>
            </a:r>
          </a:p>
          <a:p>
            <a:pPr defTabSz="914400">
              <a:defRPr sz="1400">
                <a:latin typeface="Helvetica Neue"/>
                <a:ea typeface="Helvetica Neue"/>
                <a:cs typeface="Helvetica Neue"/>
                <a:sym typeface="Helvetica Neue"/>
              </a:defRPr>
            </a:pPr>
            <a:endParaRPr lang="en-US" sz="1200" dirty="0">
              <a:solidFill>
                <a:schemeClr val="tx1"/>
              </a:solidFill>
              <a:latin typeface="+mn-lt"/>
            </a:endParaRP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a:t>
            </a:r>
            <a:r>
              <a:rPr lang="en-US" sz="1200" b="0" dirty="0">
                <a:solidFill>
                  <a:schemeClr val="tx1"/>
                </a:solidFill>
                <a:latin typeface="+mn-lt"/>
              </a:rPr>
              <a:t> For organic semiconductors like </a:t>
            </a:r>
            <a:r>
              <a:rPr lang="en-US" sz="1200" dirty="0" err="1">
                <a:solidFill>
                  <a:schemeClr val="tx1"/>
                </a:solidFill>
                <a:latin typeface="+mn-lt"/>
              </a:rPr>
              <a:t>phenanthroperylene</a:t>
            </a:r>
            <a:r>
              <a:rPr lang="en-US" sz="1200" dirty="0">
                <a:solidFill>
                  <a:schemeClr val="tx1"/>
                </a:solidFill>
                <a:latin typeface="+mn-lt"/>
              </a:rPr>
              <a:t> ester, molecular orientation controls light emission and absorption, and is likely to play a significant role in charge mobility.</a:t>
            </a:r>
            <a:r>
              <a:rPr lang="en-US" sz="1200" b="0" dirty="0">
                <a:solidFill>
                  <a:schemeClr val="tx1"/>
                </a:solidFill>
                <a:latin typeface="+mn-lt"/>
              </a:rPr>
              <a:t> Controlling in-plane orientation should enable control over those properties using industry-standard PVD methods and at temperatures more than 100 K lower than the temperatures required to create large, oriented liquid-crystal domains through annealing alone.</a:t>
            </a:r>
          </a:p>
          <a:p>
            <a:pPr defTabSz="914400">
              <a:defRPr sz="1400">
                <a:latin typeface="Helvetica Neue"/>
                <a:ea typeface="Helvetica Neue"/>
                <a:cs typeface="Helvetica Neue"/>
                <a:sym typeface="Helvetica Neue"/>
              </a:defRPr>
            </a:pPr>
            <a:endParaRPr lang="en-US" sz="12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dirty="0">
                <a:solidFill>
                  <a:schemeClr val="tx1"/>
                </a:solidFill>
                <a:latin typeface="+mn-lt"/>
              </a:rPr>
              <a:t>IRG 1 seeks to use the enhanced mobility at the surface of a glass during PVD to access new glass states. Highly oriented glasses like the materials studied here push our understanding of glassy materials by being very strongly structurally ordered, but still exhibiting a glass transition on heating. Understanding and controlling how they grow is a step on the path to creating and defining the limits of glassy materials, engineering new glass structure / property relationships, and deeper understanding of the glass state in general.</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endParaRPr lang="en-US" sz="12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sz="1200" b="0" dirty="0">
                <a:solidFill>
                  <a:schemeClr val="tx1"/>
                </a:solidFill>
                <a:latin typeface="+mn-lt"/>
              </a:rPr>
              <a:t>J. Ju, D. Chatterjee, P.M. Voyles, H. Bock, and M.D. </a:t>
            </a:r>
            <a:r>
              <a:rPr lang="en-US" sz="1200" b="0" dirty="0" err="1">
                <a:solidFill>
                  <a:schemeClr val="tx1"/>
                </a:solidFill>
                <a:latin typeface="+mn-lt"/>
              </a:rPr>
              <a:t>Ediger</a:t>
            </a:r>
            <a:r>
              <a:rPr lang="en-US" sz="1200" b="0" dirty="0">
                <a:solidFill>
                  <a:schemeClr val="tx1"/>
                </a:solidFill>
                <a:latin typeface="+mn-lt"/>
              </a:rPr>
              <a:t>, Vapor-to-glass preparation of biaxially aligned organic semiconductors, Journal of Chemical Physics (Communication) 159, 211101 (2023); https://</a:t>
            </a:r>
            <a:r>
              <a:rPr lang="en-US" sz="1200" b="0" dirty="0" err="1">
                <a:solidFill>
                  <a:schemeClr val="tx1"/>
                </a:solidFill>
                <a:latin typeface="+mn-lt"/>
              </a:rPr>
              <a:t>doi.org</a:t>
            </a:r>
            <a:r>
              <a:rPr lang="en-US" sz="1200" b="0" dirty="0">
                <a:solidFill>
                  <a:schemeClr val="tx1"/>
                </a:solidFill>
                <a:latin typeface="+mn-lt"/>
              </a:rPr>
              <a:t>/10.1063/5.0174819</a:t>
            </a:r>
            <a:endParaRPr lang="en-US" b="0"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4/29/24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4/29/24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4/29/24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4/29/24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5.sv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818375" y="151087"/>
            <a:ext cx="7759108"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b="1" dirty="0">
                <a:solidFill>
                  <a:srgbClr val="C00000"/>
                </a:solidFill>
                <a:latin typeface="Arial" panose="020B0604020202020204" pitchFamily="34" charset="0"/>
                <a:cs typeface="Arial" panose="020B0604020202020204" pitchFamily="34" charset="0"/>
              </a:rPr>
              <a:t>Biaxially-aligned Glasses of Organic Semiconductors</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Wisconsin MRSEC </a:t>
            </a:r>
          </a:p>
          <a:p>
            <a:r>
              <a:rPr lang="en-US" sz="1400" b="1" dirty="0">
                <a:latin typeface="Arial" panose="020B0604020202020204" pitchFamily="34" charset="0"/>
                <a:cs typeface="Arial" panose="020B0604020202020204" pitchFamily="34" charset="0"/>
              </a:rPr>
              <a:t>DMR-2309000</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397272" y="845156"/>
            <a:ext cx="6247672"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Paul Voyles and Mark </a:t>
            </a:r>
            <a:r>
              <a:rPr lang="en-US" sz="1600" b="1" dirty="0" err="1">
                <a:latin typeface="Arial" panose="020B0604020202020204" pitchFamily="34" charset="0"/>
                <a:cs typeface="Arial" panose="020B0604020202020204" pitchFamily="34" charset="0"/>
              </a:rPr>
              <a:t>Ediger</a:t>
            </a:r>
            <a:r>
              <a:rPr lang="en-US" sz="1600" b="1" dirty="0">
                <a:latin typeface="Arial" panose="020B0604020202020204" pitchFamily="34" charset="0"/>
                <a:cs typeface="Arial" panose="020B0604020202020204" pitchFamily="34" charset="0"/>
              </a:rPr>
              <a:t>, University of Wisconsin-Madison</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477187" y="1479182"/>
            <a:ext cx="4793553" cy="4385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a:lnSpc>
                <a:spcPct val="115000"/>
              </a:lnSpc>
              <a:spcBef>
                <a:spcPts val="0"/>
              </a:spcBef>
              <a:spcAft>
                <a:spcPts val="800"/>
              </a:spcAft>
            </a:pPr>
            <a:r>
              <a:rPr lang="en-US" sz="1400" kern="100" dirty="0">
                <a:effectLst/>
                <a:latin typeface="Arial" panose="020B0604020202020204" pitchFamily="34" charset="0"/>
                <a:ea typeface="DengXian" panose="02010600030101010101" pitchFamily="2" charset="-122"/>
                <a:cs typeface="Arial" panose="020B0604020202020204" pitchFamily="34" charset="0"/>
              </a:rPr>
              <a:t>While most glassy materials are formed by cooling a liquid, glasses can also be prepared by depositing molecules from the vapor phase directly into a solid film. This vapor deposition process is used with organic semiconductors to produce organic light emitting diode (OLED) displays which are found in most smart phones.  OLED glasses are anisotropic</a:t>
            </a:r>
            <a:r>
              <a:rPr lang="en-US" sz="1400" kern="100" dirty="0">
                <a:latin typeface="Arial" panose="020B0604020202020204" pitchFamily="34" charset="0"/>
                <a:ea typeface="DengXian" panose="02010600030101010101" pitchFamily="2" charset="-122"/>
                <a:cs typeface="Arial" panose="020B0604020202020204" pitchFamily="34" charset="0"/>
              </a:rPr>
              <a:t>: their</a:t>
            </a:r>
            <a:r>
              <a:rPr lang="en-US" sz="1400" kern="100" dirty="0">
                <a:effectLst/>
                <a:latin typeface="Arial" panose="020B0604020202020204" pitchFamily="34" charset="0"/>
                <a:ea typeface="DengXian" panose="02010600030101010101" pitchFamily="2" charset="-122"/>
                <a:cs typeface="Arial" panose="020B0604020202020204" pitchFamily="34" charset="0"/>
              </a:rPr>
              <a:t> molecules are aligned, instead of pointing in random directions</a:t>
            </a:r>
            <a:r>
              <a:rPr lang="en-US" sz="1400" kern="100" dirty="0">
                <a:latin typeface="Arial" panose="020B0604020202020204" pitchFamily="34" charset="0"/>
                <a:ea typeface="DengXian" panose="02010600030101010101" pitchFamily="2" charset="-122"/>
                <a:cs typeface="Arial" panose="020B0604020202020204" pitchFamily="34" charset="0"/>
              </a:rPr>
              <a:t>. Anisotropy </a:t>
            </a:r>
            <a:r>
              <a:rPr lang="en-US" sz="1400" kern="100" dirty="0">
                <a:effectLst/>
                <a:latin typeface="Arial" panose="020B0604020202020204" pitchFamily="34" charset="0"/>
                <a:ea typeface="DengXian" panose="02010600030101010101" pitchFamily="2" charset="-122"/>
                <a:cs typeface="Arial" panose="020B0604020202020204" pitchFamily="34" charset="0"/>
              </a:rPr>
              <a:t>increases the display efficiency.</a:t>
            </a:r>
          </a:p>
          <a:p>
            <a:pPr marL="0" marR="0">
              <a:lnSpc>
                <a:spcPct val="115000"/>
              </a:lnSpc>
              <a:spcBef>
                <a:spcPts val="0"/>
              </a:spcBef>
              <a:spcAft>
                <a:spcPts val="800"/>
              </a:spcAft>
            </a:pPr>
            <a:r>
              <a:rPr lang="en-US" sz="1400" kern="100" dirty="0">
                <a:effectLst/>
                <a:latin typeface="Arial" panose="020B0604020202020204" pitchFamily="34" charset="0"/>
                <a:ea typeface="DengXian" panose="02010600030101010101" pitchFamily="2" charset="-122"/>
                <a:cs typeface="Arial" panose="020B0604020202020204" pitchFamily="34" charset="0"/>
              </a:rPr>
              <a:t>Researchers in the Wisconsin MRSEC have shown that depositing onto an alignment substrate creates better glass films that are anisotropic </a:t>
            </a:r>
            <a:r>
              <a:rPr lang="en-US" sz="1400" i="1" kern="100" dirty="0">
                <a:effectLst/>
                <a:latin typeface="Arial" panose="020B0604020202020204" pitchFamily="34" charset="0"/>
                <a:ea typeface="DengXian" panose="02010600030101010101" pitchFamily="2" charset="-122"/>
                <a:cs typeface="Arial" panose="020B0604020202020204" pitchFamily="34" charset="0"/>
              </a:rPr>
              <a:t>biaxially</a:t>
            </a:r>
            <a:r>
              <a:rPr lang="en-US" sz="1400" kern="100" dirty="0">
                <a:effectLst/>
                <a:latin typeface="Arial" panose="020B0604020202020204" pitchFamily="34" charset="0"/>
                <a:ea typeface="DengXian" panose="02010600030101010101" pitchFamily="2" charset="-122"/>
                <a:cs typeface="Arial" panose="020B0604020202020204" pitchFamily="34" charset="0"/>
              </a:rPr>
              <a:t>, meaning they are aligned in the plane of the substrate as well as out of plane. The in-plane orientation of the molecules effect how they interact with light and conduct electricity. In general, more alignment is better for applications ranging from flexible transistors to OLEDs to organic photovoltaics. </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8" name="TextBox 7">
            <a:extLst>
              <a:ext uri="{FF2B5EF4-FFF2-40B4-BE49-F238E27FC236}">
                <a16:creationId xmlns:a16="http://schemas.microsoft.com/office/drawing/2014/main" id="{B4DB43C6-92CF-B2AC-D1D1-B458379CA040}"/>
              </a:ext>
            </a:extLst>
          </p:cNvPr>
          <p:cNvSpPr txBox="1"/>
          <p:nvPr/>
        </p:nvSpPr>
        <p:spPr>
          <a:xfrm>
            <a:off x="5931810" y="5052080"/>
            <a:ext cx="5783002" cy="954107"/>
          </a:xfrm>
          <a:prstGeom prst="rect">
            <a:avLst/>
          </a:prstGeom>
          <a:noFill/>
        </p:spPr>
        <p:txBody>
          <a:bodyPr wrap="square" rtlCol="0">
            <a:spAutoFit/>
          </a:bodyPr>
          <a:lstStyle/>
          <a:p>
            <a:pPr algn="just"/>
            <a:r>
              <a:rPr lang="en-US" sz="1400" dirty="0">
                <a:latin typeface="Arial" panose="020B0604020202020204" pitchFamily="34" charset="0"/>
                <a:cs typeface="Arial" panose="020B0604020202020204" pitchFamily="34" charset="0"/>
              </a:rPr>
              <a:t>Wisconsin MRSEC researchers deposited an organic semiconductor (Phen-ester, represented by small disks) from the vapor, onto an alignment substrate of rubbed polycarbonate to produce a biaxially anisotropic glass.</a:t>
            </a:r>
          </a:p>
        </p:txBody>
      </p:sp>
      <p:pic>
        <p:nvPicPr>
          <p:cNvPr id="2" name="Graphic 1" descr="Schematic illustration of disk-like phen-ester molecules aligned both in plane and out of plane with respect to the substrate by an alignment substrate of rubbed polycarbonate.">
            <a:extLst>
              <a:ext uri="{FF2B5EF4-FFF2-40B4-BE49-F238E27FC236}">
                <a16:creationId xmlns:a16="http://schemas.microsoft.com/office/drawing/2014/main" id="{053E05F6-25FF-802D-41F7-9BC82A94629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677232" y="1468523"/>
            <a:ext cx="4598652" cy="3419843"/>
          </a:xfrm>
          <a:prstGeom prst="rect">
            <a:avLst/>
          </a:prstGeom>
        </p:spPr>
      </p:pic>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3747</TotalTime>
  <Words>554</Words>
  <Application>Microsoft Macintosh PowerPoint</Application>
  <PresentationFormat>Widescreen</PresentationFormat>
  <Paragraphs>16</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Mark D Ediger</cp:lastModifiedBy>
  <cp:revision>284</cp:revision>
  <cp:lastPrinted>2018-03-20T12:31:18Z</cp:lastPrinted>
  <dcterms:created xsi:type="dcterms:W3CDTF">2017-10-05T17:34:54Z</dcterms:created>
  <dcterms:modified xsi:type="dcterms:W3CDTF">2024-04-29T18:20:44Z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