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DDBC8E-CAED-45BE-ACA3-CCA0C6BE6EF8}" v="14" dt="2025-03-19T21:23:24.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4" autoAdjust="0"/>
    <p:restoredTop sz="79753" autoAdjust="0"/>
  </p:normalViewPr>
  <p:slideViewPr>
    <p:cSldViewPr snapToGrid="0" snapToObjects="1">
      <p:cViewPr varScale="1">
        <p:scale>
          <a:sx n="116" d="100"/>
          <a:sy n="116" d="100"/>
        </p:scale>
        <p:origin x="91" y="197"/>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n Fei" userId="f28ec74b-c983-4977-bd06-584d0013fcfa" providerId="ADAL" clId="{73DDBC8E-CAED-45BE-ACA3-CCA0C6BE6EF8}"/>
    <pc:docChg chg="undo custSel modSld">
      <pc:chgData name="Fan Fei" userId="f28ec74b-c983-4977-bd06-584d0013fcfa" providerId="ADAL" clId="{73DDBC8E-CAED-45BE-ACA3-CCA0C6BE6EF8}" dt="2025-03-19T21:26:21.736" v="260"/>
      <pc:docMkLst>
        <pc:docMk/>
      </pc:docMkLst>
      <pc:sldChg chg="modSp mod">
        <pc:chgData name="Fan Fei" userId="f28ec74b-c983-4977-bd06-584d0013fcfa" providerId="ADAL" clId="{73DDBC8E-CAED-45BE-ACA3-CCA0C6BE6EF8}" dt="2025-03-19T21:26:21.736" v="260"/>
        <pc:sldMkLst>
          <pc:docMk/>
          <pc:sldMk cId="3866026037" sldId="387"/>
        </pc:sldMkLst>
        <pc:spChg chg="mod">
          <ac:chgData name="Fan Fei" userId="f28ec74b-c983-4977-bd06-584d0013fcfa" providerId="ADAL" clId="{73DDBC8E-CAED-45BE-ACA3-CCA0C6BE6EF8}" dt="2025-03-19T21:24:58.157" v="259" actId="14100"/>
          <ac:spMkLst>
            <pc:docMk/>
            <pc:sldMk cId="3866026037" sldId="387"/>
            <ac:spMk id="3" creationId="{EC906605-14BB-04FE-0772-CAB21A642A4F}"/>
          </ac:spMkLst>
        </pc:spChg>
        <pc:spChg chg="mod">
          <ac:chgData name="Fan Fei" userId="f28ec74b-c983-4977-bd06-584d0013fcfa" providerId="ADAL" clId="{73DDBC8E-CAED-45BE-ACA3-CCA0C6BE6EF8}" dt="2025-03-19T21:24:48.899" v="257" actId="404"/>
          <ac:spMkLst>
            <pc:docMk/>
            <pc:sldMk cId="3866026037" sldId="387"/>
            <ac:spMk id="5" creationId="{6ABC3A81-699B-39DC-BD87-9D04697B27EC}"/>
          </ac:spMkLst>
        </pc:spChg>
        <pc:spChg chg="mod">
          <ac:chgData name="Fan Fei" userId="f28ec74b-c983-4977-bd06-584d0013fcfa" providerId="ADAL" clId="{73DDBC8E-CAED-45BE-ACA3-CCA0C6BE6EF8}" dt="2025-03-19T21:26:21.736" v="260"/>
          <ac:spMkLst>
            <pc:docMk/>
            <pc:sldMk cId="3866026037" sldId="387"/>
            <ac:spMk id="11" creationId="{497B452A-7E74-750D-1BF9-14450F9B5C3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3/20/2025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altLang="zh-CN" sz="1200" dirty="0">
                    <a:solidFill>
                      <a:schemeClr val="tx1"/>
                    </a:solidFill>
                    <a:latin typeface="+mn-lt"/>
                  </a:rPr>
                  <a:t>IRG 2 researchers have</a:t>
                </a:r>
                <a:r>
                  <a:rPr lang="en-US" sz="1200" dirty="0">
                    <a:solidFill>
                      <a:schemeClr val="tx1"/>
                    </a:solidFill>
                    <a:latin typeface="+mn-lt"/>
                  </a:rPr>
                  <a:t> used </a:t>
                </a:r>
                <a:r>
                  <a:rPr lang="en-US" altLang="zh-CN" sz="1200" dirty="0">
                    <a:solidFill>
                      <a:schemeClr val="tx1"/>
                    </a:solidFill>
                    <a:latin typeface="+mn-lt"/>
                  </a:rPr>
                  <a:t>nano-mechanical resonators </a:t>
                </a:r>
                <a:r>
                  <a:rPr lang="en-US" sz="1200" dirty="0">
                    <a:solidFill>
                      <a:schemeClr val="tx1"/>
                    </a:solidFill>
                    <a:latin typeface="+mn-lt"/>
                  </a:rPr>
                  <a:t>to mechanically detect the phase transition and magnetostriction effect in 2D antiferromagnet CrSBr. The transitions among antiferromagnetism, spin-canted ferromagnetism, and </a:t>
                </a:r>
                <a:r>
                  <a:rPr lang="en-US" sz="1200" dirty="0" err="1">
                    <a:solidFill>
                      <a:schemeClr val="tx1"/>
                    </a:solidFill>
                    <a:latin typeface="+mn-lt"/>
                  </a:rPr>
                  <a:t>paramagnetism</a:t>
                </a:r>
                <a:r>
                  <a:rPr lang="en-US" sz="1200" dirty="0">
                    <a:solidFill>
                      <a:schemeClr val="tx1"/>
                    </a:solidFill>
                    <a:latin typeface="+mn-lt"/>
                  </a:rPr>
                  <a:t> were visualized. A large magnetostriction coefficient </a:t>
                </a:r>
                <a:r>
                  <a:rPr lang="en-US" sz="1200" i="0" baseline="0" dirty="0">
                    <a:solidFill>
                      <a:schemeClr val="tx1"/>
                    </a:solidFill>
                    <a:latin typeface="+mj-lt"/>
                  </a:rPr>
                  <a:t>2.3 × 10</a:t>
                </a:r>
                <a:r>
                  <a:rPr lang="en-US" sz="1200" b="0" i="0" baseline="30000" dirty="0">
                    <a:solidFill>
                      <a:schemeClr val="tx1"/>
                    </a:solidFill>
                    <a:latin typeface="+mj-lt"/>
                  </a:rPr>
                  <a:t>-5</a:t>
                </a:r>
                <a14:m>
                  <m:oMath xmlns:m="http://schemas.openxmlformats.org/officeDocument/2006/math">
                    <m:r>
                      <a:rPr lang="en-US" sz="1200" i="1" dirty="0" smtClean="0">
                        <a:solidFill>
                          <a:schemeClr val="tx1"/>
                        </a:solidFill>
                        <a:latin typeface="Cambria Math" panose="02040503050406030204" pitchFamily="18" charset="0"/>
                      </a:rPr>
                      <m:t> </m:t>
                    </m:r>
                  </m:oMath>
                </a14:m>
                <a:r>
                  <a:rPr lang="en-US" sz="1200" dirty="0">
                    <a:solidFill>
                      <a:schemeClr val="tx1"/>
                    </a:solidFill>
                    <a:latin typeface="+mn-lt"/>
                  </a:rPr>
                  <a:t>and a magnetoelastic coupling strength on the order of 10</a:t>
                </a:r>
                <a:r>
                  <a:rPr lang="en-US" sz="1200" baseline="30000" dirty="0">
                    <a:solidFill>
                      <a:schemeClr val="tx1"/>
                    </a:solidFill>
                    <a:latin typeface="+mn-lt"/>
                  </a:rPr>
                  <a:t>6</a:t>
                </a:r>
                <a:r>
                  <a:rPr lang="en-US" sz="1200" dirty="0">
                    <a:solidFill>
                      <a:schemeClr val="tx1"/>
                    </a:solidFill>
                    <a:latin typeface="+mn-lt"/>
                  </a:rPr>
                  <a:t> J/m</a:t>
                </a:r>
                <a:r>
                  <a:rPr lang="en-US" sz="1200" baseline="30000" dirty="0">
                    <a:solidFill>
                      <a:schemeClr val="tx1"/>
                    </a:solidFill>
                    <a:latin typeface="+mn-lt"/>
                  </a:rPr>
                  <a:t>3</a:t>
                </a:r>
                <a:r>
                  <a:rPr lang="en-US" sz="1200" dirty="0">
                    <a:solidFill>
                      <a:schemeClr val="tx1"/>
                    </a:solidFill>
                    <a:latin typeface="+mn-lt"/>
                  </a:rPr>
                  <a:t> were found. Gate-induced strain of the </a:t>
                </a:r>
                <a:r>
                  <a:rPr lang="en-US" sz="1200" dirty="0" err="1">
                    <a:solidFill>
                      <a:schemeClr val="tx1"/>
                    </a:solidFill>
                    <a:latin typeface="+mn-lt"/>
                  </a:rPr>
                  <a:t>CrSBr</a:t>
                </a:r>
                <a:r>
                  <a:rPr lang="en-US" sz="1200" dirty="0">
                    <a:solidFill>
                      <a:schemeClr val="tx1"/>
                    </a:solidFill>
                    <a:latin typeface="+mn-lt"/>
                  </a:rPr>
                  <a:t> membrane tuned the magnetoelastic constant by nearly 50%.</a:t>
                </a:r>
              </a:p>
              <a:p>
                <a:pPr defTabSz="914400">
                  <a:defRPr sz="1400">
                    <a:latin typeface="Helvetica Neue"/>
                    <a:ea typeface="Helvetica Neue"/>
                    <a:cs typeface="Helvetica Neue"/>
                    <a:sym typeface="Helvetica Neue"/>
                  </a:defRPr>
                </a:pPr>
                <a:endParaRPr lang="en-US" sz="1200"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dirty="0">
                    <a:solidFill>
                      <a:schemeClr val="tx1"/>
                    </a:solidFill>
                    <a:latin typeface="+mn-lt"/>
                  </a:rPr>
                  <a:t>This research demonstrates strong spin-mechanical coupling in </a:t>
                </a:r>
                <a:r>
                  <a:rPr lang="en-US" sz="1200" dirty="0" err="1">
                    <a:solidFill>
                      <a:schemeClr val="tx1"/>
                    </a:solidFill>
                    <a:latin typeface="+mn-lt"/>
                  </a:rPr>
                  <a:t>CrSBr</a:t>
                </a:r>
                <a:r>
                  <a:rPr lang="en-US" sz="1200" dirty="0">
                    <a:solidFill>
                      <a:schemeClr val="tx1"/>
                    </a:solidFill>
                    <a:latin typeface="+mn-lt"/>
                  </a:rPr>
                  <a:t>, which paves the way for developing sensitive magnetic sensing and efficient quantum transduction at the atomically thin limit with large strain tunability. The nanomechanical device technology developed here has already been used to explore other strain-dependent phenomena in 2D materials.</a:t>
                </a:r>
              </a:p>
              <a:p>
                <a:pPr defTabSz="914400">
                  <a:defRPr sz="1400">
                    <a:latin typeface="Helvetica Neue"/>
                    <a:ea typeface="Helvetica Neue"/>
                    <a:cs typeface="Helvetica Neue"/>
                    <a:sym typeface="Helvetica Neue"/>
                  </a:defRPr>
                </a:pPr>
                <a:endParaRPr lang="en-US" sz="1200"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a:t>
                </a:r>
                <a:r>
                  <a:rPr lang="en-US" sz="1200" b="0" dirty="0">
                    <a:solidFill>
                      <a:schemeClr val="tx1"/>
                    </a:solidFill>
                    <a:latin typeface="+mn-lt"/>
                  </a:rPr>
                  <a:t> This study experimentally demonstrates one of the key goals of IRG 2: strain-tuning of magnetism and magnetic properties.</a:t>
                </a:r>
                <a:r>
                  <a:rPr lang="en-US" sz="1200" b="1" dirty="0">
                    <a:solidFill>
                      <a:schemeClr val="tx1"/>
                    </a:solidFill>
                    <a:latin typeface="+mn-lt"/>
                  </a:rPr>
                  <a:t> </a:t>
                </a:r>
                <a:r>
                  <a:rPr lang="en-US" sz="1200" dirty="0">
                    <a:solidFill>
                      <a:schemeClr val="tx1"/>
                    </a:solidFill>
                    <a:latin typeface="+mn-lt"/>
                  </a:rPr>
                  <a:t>It shows strain-tuning of spin-mechanical coupling in 2D magnetic materials. Moreover, the nano-opto-mechanical method developed here enables precise measurement of thermodynamic and magneto-mechanical properties in nanoscale membranes, which can not be achieved by conventional </a:t>
                </a:r>
                <a:r>
                  <a:rPr lang="en-US" sz="1200">
                    <a:solidFill>
                      <a:schemeClr val="tx1"/>
                    </a:solidFill>
                    <a:latin typeface="+mn-lt"/>
                  </a:rPr>
                  <a:t>methods developed </a:t>
                </a:r>
                <a:r>
                  <a:rPr lang="en-US" sz="1200" dirty="0">
                    <a:solidFill>
                      <a:schemeClr val="tx1"/>
                    </a:solidFill>
                    <a:latin typeface="+mn-lt"/>
                  </a:rPr>
                  <a:t>for bulk crystals. These findings will enable future IRG research on strain tunable spin excitations and ultrafast magnetic phase transitions.</a:t>
                </a:r>
              </a:p>
              <a:p>
                <a:pPr defTabSz="914400">
                  <a:defRPr sz="1400">
                    <a:latin typeface="Helvetica Neue"/>
                    <a:ea typeface="Helvetica Neue"/>
                    <a:cs typeface="Helvetica Neue"/>
                    <a:sym typeface="Helvetica Neue"/>
                  </a:defRPr>
                </a:pPr>
                <a:endParaRPr lang="en-US" sz="1200"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Where the findings are published: </a:t>
                </a:r>
                <a:r>
                  <a:rPr lang="it-IT" sz="1200" b="0" dirty="0">
                    <a:solidFill>
                      <a:schemeClr val="tx1"/>
                    </a:solidFill>
                    <a:latin typeface="+mn-lt"/>
                  </a:rPr>
                  <a:t>Fan Fei, Yulu Mao, Wuzhang Fang, Wenhao Liu, Jack P. Rollins, Aswin L. N. Kondusamy, Bing Lv, Yuan Ping, Ying Wang, and Jun Xiao Nano Letters 2024 </a:t>
                </a:r>
                <a:r>
                  <a:rPr lang="it-IT" sz="1200" b="1" dirty="0">
                    <a:solidFill>
                      <a:schemeClr val="tx1"/>
                    </a:solidFill>
                    <a:latin typeface="+mn-lt"/>
                  </a:rPr>
                  <a:t>24</a:t>
                </a:r>
                <a:r>
                  <a:rPr lang="it-IT" sz="1200" b="0" dirty="0">
                    <a:solidFill>
                      <a:schemeClr val="tx1"/>
                    </a:solidFill>
                    <a:latin typeface="+mn-lt"/>
                  </a:rPr>
                  <a:t> (34), 10467-10474 DOI: 10.1021/acs.nanolett.4c01751</a:t>
                </a:r>
                <a:endParaRPr lang="en-US" dirty="0"/>
              </a:p>
            </p:txBody>
          </p:sp>
        </mc:Choice>
        <mc:Fallback xmlns="">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altLang="zh-CN" sz="1200" dirty="0">
                    <a:solidFill>
                      <a:schemeClr val="tx1"/>
                    </a:solidFill>
                    <a:latin typeface="+mn-lt"/>
                  </a:rPr>
                  <a:t>W</a:t>
                </a:r>
                <a:r>
                  <a:rPr lang="en-US" sz="1200" dirty="0">
                    <a:solidFill>
                      <a:schemeClr val="tx1"/>
                    </a:solidFill>
                    <a:latin typeface="+mn-lt"/>
                  </a:rPr>
                  <a:t>e use </a:t>
                </a:r>
                <a:r>
                  <a:rPr lang="en-US" altLang="zh-CN" sz="1200" dirty="0">
                    <a:solidFill>
                      <a:schemeClr val="tx1"/>
                    </a:solidFill>
                    <a:latin typeface="+mn-lt"/>
                  </a:rPr>
                  <a:t>nano-mechanical resonators </a:t>
                </a:r>
                <a:r>
                  <a:rPr lang="en-US" sz="1200" dirty="0">
                    <a:solidFill>
                      <a:schemeClr val="tx1"/>
                    </a:solidFill>
                    <a:latin typeface="+mn-lt"/>
                  </a:rPr>
                  <a:t>to mechanically detect the phase transition and magnetostriction effect in 2D antiferromagnet CrSBr. The transitions among antiferromagnetism, spin-canted ferromagnetism, and paramagnetism are visualized. Large magnetostriction coefficient </a:t>
                </a:r>
                <a:r>
                  <a:rPr lang="en-US" sz="1200" i="0" baseline="0" dirty="0">
                    <a:solidFill>
                      <a:schemeClr val="tx1"/>
                    </a:solidFill>
                    <a:latin typeface="+mj-lt"/>
                  </a:rPr>
                  <a:t>2.3 × 10</a:t>
                </a:r>
                <a:r>
                  <a:rPr lang="en-US" sz="1200" b="0" i="0" baseline="30000" dirty="0">
                    <a:solidFill>
                      <a:schemeClr val="tx1"/>
                    </a:solidFill>
                    <a:latin typeface="+mj-lt"/>
                  </a:rPr>
                  <a:t>-5</a:t>
                </a:r>
                <a:r>
                  <a:rPr lang="en-US" sz="1200" i="0" dirty="0">
                    <a:solidFill>
                      <a:schemeClr val="tx1"/>
                    </a:solidFill>
                    <a:latin typeface="Cambria Math" panose="02040503050406030204" pitchFamily="18" charset="0"/>
                  </a:rPr>
                  <a:t> </a:t>
                </a:r>
                <a:r>
                  <a:rPr lang="en-US" sz="1200" dirty="0">
                    <a:solidFill>
                      <a:schemeClr val="tx1"/>
                    </a:solidFill>
                    <a:latin typeface="+mn-lt"/>
                  </a:rPr>
                  <a:t>and magnetoelastic coupling strength on the order of 10</a:t>
                </a:r>
                <a:r>
                  <a:rPr lang="en-US" sz="1200" baseline="30000" dirty="0">
                    <a:solidFill>
                      <a:schemeClr val="tx1"/>
                    </a:solidFill>
                    <a:latin typeface="+mn-lt"/>
                  </a:rPr>
                  <a:t>6</a:t>
                </a:r>
                <a:r>
                  <a:rPr lang="en-US" sz="1200" dirty="0">
                    <a:solidFill>
                      <a:schemeClr val="tx1"/>
                    </a:solidFill>
                    <a:latin typeface="+mn-lt"/>
                  </a:rPr>
                  <a:t> J/m3 have been found. Moreover, we demonstrate the substantial tunability of the magnetoelastic constant by nearly 50% via gate-induced strain.</a:t>
                </a: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dirty="0">
                    <a:solidFill>
                      <a:schemeClr val="tx1"/>
                    </a:solidFill>
                    <a:latin typeface="+mn-lt"/>
                  </a:rPr>
                  <a:t>Our findings demonstrate the strong spin-mechanical coupling in CrSBr and pave the way for developing sensitive magnetic sensing and efficient quantum transduction at the atomically thin limit with large strain tunability. </a:t>
                </a:r>
              </a:p>
              <a:p>
                <a:pPr defTabSz="914400">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Our study demonstrates how strain effectively modifies magnetoelastic coupling by reshaping the energy landscape of exchange interactions and magnetic anisotropy in 2D magnetic materials. These findings pave the way for exploring non-equilibrium dynamics and ultrafast phase transitions driven by strain.</a:t>
                </a:r>
              </a:p>
              <a:p>
                <a:pPr defTabSz="914400">
                  <a:defRPr sz="1400">
                    <a:latin typeface="Helvetica Neue"/>
                    <a:ea typeface="Helvetica Neue"/>
                    <a:cs typeface="Helvetica Neue"/>
                    <a:sym typeface="Helvetica Neue"/>
                  </a:defRPr>
                </a:pPr>
                <a:r>
                  <a:rPr lang="en-US" sz="1200" b="1" dirty="0">
                    <a:solidFill>
                      <a:schemeClr val="tx1"/>
                    </a:solidFill>
                    <a:latin typeface="+mn-lt"/>
                  </a:rPr>
                  <a:t>Where the findings are published: </a:t>
                </a:r>
                <a:r>
                  <a:rPr lang="it-IT" sz="1200" b="0" dirty="0">
                    <a:solidFill>
                      <a:schemeClr val="tx1"/>
                    </a:solidFill>
                    <a:latin typeface="+mn-lt"/>
                  </a:rPr>
                  <a:t>Fan Fei, Yulu Mao, Wuzhang Fang, Wenhao Liu, Jack P. Rollins, Aswin L. N. Kondusamy, Bing Lv, Yuan Ping, Ying Wang, and Jun Xiao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solidFill>
                      <a:schemeClr val="tx1"/>
                    </a:solidFill>
                    <a:latin typeface="+mn-lt"/>
                  </a:rPr>
                  <a:t>Nano Letters 2024 24 (34), 10467-10474</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solidFill>
                      <a:schemeClr val="tx1"/>
                    </a:solidFill>
                    <a:latin typeface="+mn-lt"/>
                  </a:rPr>
                  <a:t>DOI: 10.1021/acs.nanolett.4c01751</a:t>
                </a:r>
                <a:endParaRPr lang="en-US" dirty="0"/>
              </a:p>
            </p:txBody>
          </p:sp>
        </mc:Fallback>
      </mc:AlternateContent>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Spin-Mechanical Coupling in 2D Antiferromagnet CrSBr</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altLang="zh-CN" sz="1400" b="1" dirty="0">
                <a:latin typeface="Arial" panose="020B0604020202020204" pitchFamily="34" charset="0"/>
                <a:cs typeface="Arial" panose="020B0604020202020204" pitchFamily="34" charset="0"/>
              </a:rPr>
              <a:t>Wisconsin </a:t>
            </a:r>
            <a:r>
              <a:rPr lang="en-US" sz="1400" b="1" dirty="0">
                <a:latin typeface="Arial" panose="020B0604020202020204" pitchFamily="34" charset="0"/>
                <a:cs typeface="Arial" panose="020B0604020202020204" pitchFamily="34" charset="0"/>
              </a:rPr>
              <a:t>MRSEC </a:t>
            </a:r>
          </a:p>
          <a:p>
            <a:r>
              <a:rPr lang="en-US" sz="1400" b="1" dirty="0">
                <a:latin typeface="Arial" panose="020B0604020202020204" pitchFamily="34" charset="0"/>
                <a:cs typeface="Arial" panose="020B0604020202020204" pitchFamily="34" charset="0"/>
              </a:rPr>
              <a:t>DMR-2309000</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571797" y="879536"/>
            <a:ext cx="6248292"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Yuan Ping, Ying Wang, and Jun Xiao, University of Wisconsin-Madison</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301581" y="1957602"/>
            <a:ext cx="5563438"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Aft>
                <a:spcPts val="1200"/>
              </a:spcAft>
              <a:buNone/>
            </a:pPr>
            <a:r>
              <a:rPr lang="en-US" sz="1600" dirty="0"/>
              <a:t>Wisconsin MRSEC researchers have demonstrated that strain can dramatically alter the magnetoelastic properties of a two-dimensional material, </a:t>
            </a:r>
            <a:r>
              <a:rPr lang="en-US" sz="1600" dirty="0" err="1"/>
              <a:t>CrSBr</a:t>
            </a:r>
            <a:r>
              <a:rPr lang="en-US" sz="1600" dirty="0"/>
              <a:t>. Magnetoelasticity is the interaction between magnetism and strain. The researchers developed a nanoscale mechanical resonator device to measure the material’s magnetoelastic coupling. Using it, they showed that 2D </a:t>
            </a:r>
            <a:r>
              <a:rPr lang="en-US" sz="1600" dirty="0" err="1"/>
              <a:t>CrSBr</a:t>
            </a:r>
            <a:r>
              <a:rPr lang="en-US" sz="1600" dirty="0"/>
              <a:t> has a particularly large coupling, and that it can be tuned by 50% by stretching the 2D membrane.</a:t>
            </a:r>
          </a:p>
          <a:p>
            <a:pPr algn="just">
              <a:spcAft>
                <a:spcPts val="1200"/>
              </a:spcAft>
              <a:buNone/>
            </a:pPr>
            <a:r>
              <a:rPr lang="en-US" sz="1600" dirty="0"/>
              <a:t>These results demonstrate a new way to modify magneto-mechanical properties via strain and pave the way for high-sensitivity magnetic sensing, energy-efficient electronics, and strain-tunable quantum information transduction.</a:t>
            </a:r>
            <a:endParaRPr lang="en-US" sz="1600" b="1" dirty="0"/>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pic>
        <p:nvPicPr>
          <p:cNvPr id="1026" name="Picture 2" descr="Strong coupling between spins/magnetism (red arrows) and mechanical strain in a vibrating CrSBr membrane. &#10;">
            <a:extLst>
              <a:ext uri="{FF2B5EF4-FFF2-40B4-BE49-F238E27FC236}">
                <a16:creationId xmlns:a16="http://schemas.microsoft.com/office/drawing/2014/main" id="{6CE0E8DB-893D-5922-D7A5-17D081379F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758" b="8666"/>
          <a:stretch/>
        </p:blipFill>
        <p:spPr bwMode="auto">
          <a:xfrm>
            <a:off x="9334469" y="1749859"/>
            <a:ext cx="2263236" cy="24001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10;">
            <a:extLst>
              <a:ext uri="{FF2B5EF4-FFF2-40B4-BE49-F238E27FC236}">
                <a16:creationId xmlns:a16="http://schemas.microsoft.com/office/drawing/2014/main" id="{EC906605-14BB-04FE-0772-CAB21A642A4F}"/>
              </a:ext>
            </a:extLst>
          </p:cNvPr>
          <p:cNvSpPr txBox="1"/>
          <p:nvPr/>
        </p:nvSpPr>
        <p:spPr>
          <a:xfrm>
            <a:off x="9249255" y="4312660"/>
            <a:ext cx="2528888" cy="954107"/>
          </a:xfrm>
          <a:prstGeom prst="rect">
            <a:avLst/>
          </a:prstGeom>
          <a:noFill/>
        </p:spPr>
        <p:txBody>
          <a:bodyPr wrap="square">
            <a:spAutoFit/>
          </a:bodyPr>
          <a:lstStyle/>
          <a:p>
            <a:r>
              <a:rPr lang="en-US" sz="1400" dirty="0">
                <a:latin typeface="Arial" charset="0"/>
              </a:rPr>
              <a:t>Strong coupling between spins/magnetism (red arrows) and mechanical strain in a vibrating CrSBr membrane. </a:t>
            </a:r>
          </a:p>
        </p:txBody>
      </p:sp>
      <p:pic>
        <p:nvPicPr>
          <p:cNvPr id="4" name="Picture 3" descr="Image of a CrSBr mechanical resonator. A thin CrSBr flake (white dashed line) is suspended over an etched circular trench as a resonator ">
            <a:extLst>
              <a:ext uri="{FF2B5EF4-FFF2-40B4-BE49-F238E27FC236}">
                <a16:creationId xmlns:a16="http://schemas.microsoft.com/office/drawing/2014/main" id="{ADAE39EC-CB9E-981C-661B-64EBC289B5A8}"/>
              </a:ext>
            </a:extLst>
          </p:cNvPr>
          <p:cNvPicPr>
            <a:picLocks noChangeAspect="1"/>
          </p:cNvPicPr>
          <p:nvPr/>
        </p:nvPicPr>
        <p:blipFill rotWithShape="1">
          <a:blip r:embed="rId5"/>
          <a:srcRect l="61037" r="2191" b="24881"/>
          <a:stretch/>
        </p:blipFill>
        <p:spPr>
          <a:xfrm>
            <a:off x="6402972" y="1960415"/>
            <a:ext cx="2569989" cy="1979033"/>
          </a:xfrm>
          <a:prstGeom prst="rect">
            <a:avLst/>
          </a:prstGeom>
        </p:spPr>
      </p:pic>
      <p:sp>
        <p:nvSpPr>
          <p:cNvPr id="5" name="TextBox 4" descr="&#10;">
            <a:extLst>
              <a:ext uri="{FF2B5EF4-FFF2-40B4-BE49-F238E27FC236}">
                <a16:creationId xmlns:a16="http://schemas.microsoft.com/office/drawing/2014/main" id="{6ABC3A81-699B-39DC-BD87-9D04697B27EC}"/>
              </a:ext>
            </a:extLst>
          </p:cNvPr>
          <p:cNvSpPr txBox="1"/>
          <p:nvPr/>
        </p:nvSpPr>
        <p:spPr>
          <a:xfrm>
            <a:off x="6282389" y="4312660"/>
            <a:ext cx="2799778" cy="1169551"/>
          </a:xfrm>
          <a:prstGeom prst="rect">
            <a:avLst/>
          </a:prstGeom>
          <a:noFill/>
        </p:spPr>
        <p:txBody>
          <a:bodyPr wrap="square" rtlCol="0">
            <a:spAutoFit/>
          </a:bodyPr>
          <a:lstStyle/>
          <a:p>
            <a:r>
              <a:rPr lang="en-US" sz="1400" dirty="0">
                <a:latin typeface="Arial" charset="0"/>
              </a:rPr>
              <a:t>Image of a CrSBr mechanical resonator. A thin CrSBr flake (white dashed line) is suspended over an etched circular trench as a resonator </a:t>
            </a: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3538</TotalTime>
  <Words>464</Words>
  <Application>Microsoft Office PowerPoint</Application>
  <PresentationFormat>Widescreen</PresentationFormat>
  <Paragraphs>17</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Cambria Math</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Paul Voyles</cp:lastModifiedBy>
  <cp:revision>279</cp:revision>
  <cp:lastPrinted>2018-03-20T12:31:18Z</cp:lastPrinted>
  <dcterms:created xsi:type="dcterms:W3CDTF">2017-10-05T17:34:54Z</dcterms:created>
  <dcterms:modified xsi:type="dcterms:W3CDTF">2025-03-20T22:50:32Z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