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5" autoAdjust="0"/>
    <p:restoredTop sz="81324" autoAdjust="0"/>
  </p:normalViewPr>
  <p:slideViewPr>
    <p:cSldViewPr snapToGrid="0" snapToObjects="1">
      <p:cViewPr>
        <p:scale>
          <a:sx n="106" d="100"/>
          <a:sy n="106" d="100"/>
        </p:scale>
        <p:origin x="205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89F6822-7489-4B24-92FC-16C4BDD226FB}" type="datetimeFigureOut">
              <a:rPr lang="en-US" smtClean="0"/>
              <a:t>5/30/18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2F8A031-8748-470B-8E1C-0063B374F75E}" type="slidenum">
              <a:rPr lang="en-US" smtClean="0"/>
              <a:t>‹#›</a:t>
            </a:fld>
            <a:endParaRPr lang="en-US"/>
          </a:p>
        </p:txBody>
      </p:sp>
    </p:spTree>
    <p:extLst>
      <p:ext uri="{BB962C8B-B14F-4D97-AF65-F5344CB8AC3E}">
        <p14:creationId xmlns:p14="http://schemas.microsoft.com/office/powerpoint/2010/main" val="313274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cooperative program is presented by the New Haven Manufacturers’ Association (NHMA), the Center for Research on Interface Structures and Phenomena (CRISP), Southern Connecticut State University,</a:t>
            </a:r>
            <a:r>
              <a:rPr lang="en-US" sz="1200" baseline="0" dirty="0"/>
              <a:t> </a:t>
            </a:r>
            <a:r>
              <a:rPr lang="en-US" sz="1200" dirty="0"/>
              <a:t>the Southern Connecticut Chapter of the ASM Materials Information Society, and Platt Technical High School in Milford, 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institute was open to science teachers from New Haven, Bridgeport, and Waterbury urban school districts and was designed to acquaint teachers with how STEM skills can be applied in Connecticut’s manufacturing industries.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Teachers learned from industry professionals about their workforce needs and networked with fellow educators from across CT, CEOs of local companies, and members of the CT Department of Education.</a:t>
            </a:r>
          </a:p>
          <a:p>
            <a:r>
              <a:rPr lang="en-US" sz="1200"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Teachers had</a:t>
            </a:r>
            <a:r>
              <a:rPr lang="en-US" sz="1200" kern="1200" dirty="0">
                <a:solidFill>
                  <a:schemeClr val="tx1"/>
                </a:solidFill>
                <a:effectLst/>
                <a:latin typeface="+mn-lt"/>
                <a:ea typeface="+mn-ea"/>
                <a:cs typeface="+mn-cs"/>
              </a:rPr>
              <a:t> the opportunity to tour local manufacturing plants,</a:t>
            </a:r>
            <a:r>
              <a:rPr lang="en-US" sz="1200" kern="1200" baseline="0" dirty="0">
                <a:solidFill>
                  <a:schemeClr val="tx1"/>
                </a:solidFill>
                <a:effectLst/>
                <a:latin typeface="+mn-lt"/>
                <a:ea typeface="+mn-ea"/>
                <a:cs typeface="+mn-cs"/>
              </a:rPr>
              <a:t> then spent 2 days machining and manufacturing their </a:t>
            </a:r>
            <a:r>
              <a:rPr lang="en-US" sz="1200" kern="1200" baseline="0">
                <a:solidFill>
                  <a:schemeClr val="tx1"/>
                </a:solidFill>
                <a:effectLst/>
                <a:latin typeface="+mn-lt"/>
                <a:ea typeface="+mn-ea"/>
                <a:cs typeface="+mn-cs"/>
              </a:rPr>
              <a:t>own products.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F8A031-8748-470B-8E1C-0063B374F75E}" type="slidenum">
              <a:rPr lang="en-US" smtClean="0"/>
              <a:t>1</a:t>
            </a:fld>
            <a:endParaRPr lang="en-US"/>
          </a:p>
        </p:txBody>
      </p:sp>
    </p:spTree>
    <p:extLst>
      <p:ext uri="{BB962C8B-B14F-4D97-AF65-F5344CB8AC3E}">
        <p14:creationId xmlns:p14="http://schemas.microsoft.com/office/powerpoint/2010/main" val="144709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5/30/18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611" y="32118"/>
            <a:ext cx="5068389" cy="803867"/>
          </a:xfrm>
        </p:spPr>
        <p:txBody>
          <a:bodyPr anchor="ctr"/>
          <a:lstStyle/>
          <a:p>
            <a:pPr algn="ctr"/>
            <a:r>
              <a:rPr lang="en-US" sz="1800" b="1" dirty="0">
                <a:solidFill>
                  <a:schemeClr val="tx1"/>
                </a:solidFill>
              </a:rPr>
              <a:t>Materials &amp; Manufacturing Summer Teachers’ Institute (MMSTI)</a:t>
            </a:r>
          </a:p>
        </p:txBody>
      </p:sp>
      <p:sp>
        <p:nvSpPr>
          <p:cNvPr id="9" name="Text Box 28"/>
          <p:cNvSpPr txBox="1">
            <a:spLocks noChangeArrowheads="1"/>
          </p:cNvSpPr>
          <p:nvPr/>
        </p:nvSpPr>
        <p:spPr bwMode="auto">
          <a:xfrm>
            <a:off x="34387" y="1714348"/>
            <a:ext cx="4374327" cy="467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Aft>
                <a:spcPts val="600"/>
              </a:spcAft>
            </a:pPr>
            <a:r>
              <a:rPr lang="en-US" sz="1400" dirty="0"/>
              <a:t>The </a:t>
            </a:r>
            <a:r>
              <a:rPr lang="en-US" sz="1400" i="1" dirty="0"/>
              <a:t>Materials and Manufacturing Summer Teachers’ Institute </a:t>
            </a:r>
            <a:r>
              <a:rPr lang="en-US" sz="1400" dirty="0"/>
              <a:t>is a school-to-career initiative that targets STEM skills instruction for grades 7-12 in the New Haven and Bridgeport Public Schools. </a:t>
            </a:r>
            <a:endParaRPr lang="en-US" sz="1000" dirty="0"/>
          </a:p>
          <a:p>
            <a:pPr algn="just"/>
            <a:r>
              <a:rPr lang="en-US" sz="1400" b="1" u="sng" dirty="0"/>
              <a:t>Three-day workshop designed to: </a:t>
            </a:r>
          </a:p>
          <a:p>
            <a:pPr algn="just"/>
            <a:endParaRPr lang="en-US" sz="1000" dirty="0"/>
          </a:p>
          <a:p>
            <a:pPr marL="171450" lvl="0" indent="-171450" algn="just">
              <a:buFont typeface="Arial" panose="020B0604020202020204" pitchFamily="34" charset="0"/>
              <a:buChar char="•"/>
            </a:pPr>
            <a:r>
              <a:rPr lang="en-US" sz="1400" dirty="0"/>
              <a:t>Connect educators with industry professionals </a:t>
            </a:r>
            <a:r>
              <a:rPr lang="en" sz="1400" dirty="0">
                <a:sym typeface="Calibri"/>
              </a:rPr>
              <a:t>to discuss major challenges and their potential solutions, adequately preparing students for the growing demands of a 21</a:t>
            </a:r>
            <a:r>
              <a:rPr lang="en" sz="1400" baseline="30000" dirty="0">
                <a:sym typeface="Calibri"/>
              </a:rPr>
              <a:t>st</a:t>
            </a:r>
            <a:r>
              <a:rPr lang="en" sz="1400" dirty="0">
                <a:sym typeface="Calibri"/>
              </a:rPr>
              <a:t> century workforce.</a:t>
            </a:r>
          </a:p>
          <a:p>
            <a:pPr marL="171450" lvl="0" indent="-171450" algn="just">
              <a:buFont typeface="Arial" panose="020B0604020202020204" pitchFamily="34" charset="0"/>
              <a:buChar char="•"/>
            </a:pPr>
            <a:endParaRPr lang="en" sz="1000" dirty="0">
              <a:sym typeface="Calibri"/>
            </a:endParaRPr>
          </a:p>
          <a:p>
            <a:pPr marL="171450" lvl="0" indent="-171450" algn="just">
              <a:buFont typeface="Arial" panose="020B0604020202020204" pitchFamily="34" charset="0"/>
              <a:buChar char="•"/>
            </a:pPr>
            <a:r>
              <a:rPr lang="en-US" sz="1400" dirty="0">
                <a:sym typeface="Calibri"/>
              </a:rPr>
              <a:t>Provide teachers first-hand knowledge of local manufacturing demands and connect these processes to the science curriculum to help teachers create lesson plans based on these industrial experiences. </a:t>
            </a:r>
          </a:p>
          <a:p>
            <a:pPr marL="171450" lvl="0" indent="-171450" algn="just">
              <a:buFont typeface="Arial" panose="020B0604020202020204" pitchFamily="34" charset="0"/>
              <a:buChar char="•"/>
            </a:pPr>
            <a:endParaRPr lang="en-US" sz="1000" dirty="0">
              <a:sym typeface="Calibri"/>
            </a:endParaRPr>
          </a:p>
          <a:p>
            <a:pPr marL="171450" lvl="0" indent="-171450" algn="just">
              <a:buFont typeface="Arial" panose="020B0604020202020204" pitchFamily="34" charset="0"/>
              <a:buChar char="•"/>
            </a:pPr>
            <a:r>
              <a:rPr lang="en-US" sz="1400" dirty="0">
                <a:sym typeface="Calibri"/>
              </a:rPr>
              <a:t>Since its launch, 123 educators have participated in the MMSTI (66 female, 22 URM, 75 from urban school districts).</a:t>
            </a:r>
          </a:p>
          <a:p>
            <a:pPr algn="just"/>
            <a:r>
              <a:rPr lang="en-US" sz="1400" b="1" u="sng" dirty="0"/>
              <a:t> </a:t>
            </a:r>
            <a:endParaRPr lang="en-US" sz="1400" dirty="0"/>
          </a:p>
          <a:p>
            <a:pPr algn="just"/>
            <a:endParaRPr lang="en-US" sz="1050" dirty="0"/>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a:solidFill>
                  <a:srgbClr val="002060"/>
                </a:solidFill>
              </a:rPr>
              <a:t>2018</a:t>
            </a:r>
          </a:p>
        </p:txBody>
      </p:sp>
      <p:sp>
        <p:nvSpPr>
          <p:cNvPr id="13" name="Rectangle 12"/>
          <p:cNvSpPr/>
          <p:nvPr/>
        </p:nvSpPr>
        <p:spPr>
          <a:xfrm>
            <a:off x="57294" y="248397"/>
            <a:ext cx="2759824" cy="523220"/>
          </a:xfrm>
          <a:prstGeom prst="rect">
            <a:avLst/>
          </a:prstGeom>
        </p:spPr>
        <p:txBody>
          <a:bodyPr wrap="square" anchor="ctr">
            <a:spAutoFit/>
          </a:bodyPr>
          <a:lstStyle/>
          <a:p>
            <a:r>
              <a:rPr lang="en-US" sz="1400" dirty="0">
                <a:solidFill>
                  <a:schemeClr val="bg1"/>
                </a:solidFill>
              </a:rPr>
              <a:t>NSF DMR-1119826</a:t>
            </a:r>
          </a:p>
          <a:p>
            <a:r>
              <a:rPr lang="en-US" sz="1400" dirty="0">
                <a:solidFill>
                  <a:schemeClr val="bg1"/>
                </a:solidFill>
              </a:rPr>
              <a:t> </a:t>
            </a:r>
          </a:p>
        </p:txBody>
      </p:sp>
      <p:sp>
        <p:nvSpPr>
          <p:cNvPr id="17" name="Rectangle 16"/>
          <p:cNvSpPr/>
          <p:nvPr/>
        </p:nvSpPr>
        <p:spPr>
          <a:xfrm>
            <a:off x="4361538" y="1011481"/>
            <a:ext cx="5164404" cy="458587"/>
          </a:xfrm>
          <a:prstGeom prst="rect">
            <a:avLst/>
          </a:prstGeom>
        </p:spPr>
        <p:txBody>
          <a:bodyPr wrap="square" anchor="ctr">
            <a:spAutoFit/>
          </a:bodyPr>
          <a:lstStyle/>
          <a:p>
            <a:r>
              <a:rPr lang="en-US" sz="1190" b="1" dirty="0">
                <a:solidFill>
                  <a:schemeClr val="bg1"/>
                </a:solidFill>
              </a:rPr>
              <a:t>Center for Research on Interface Structures and Phenomena</a:t>
            </a:r>
          </a:p>
          <a:p>
            <a:r>
              <a:rPr lang="en-US" sz="1190" b="1" dirty="0">
                <a:solidFill>
                  <a:schemeClr val="bg1"/>
                </a:solidFill>
              </a:rPr>
              <a:t>Yale University &amp; Southern Connecticut State University</a:t>
            </a:r>
          </a:p>
        </p:txBody>
      </p:sp>
      <p:pic>
        <p:nvPicPr>
          <p:cNvPr id="18" name="Picture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3173" y="1065890"/>
            <a:ext cx="618485" cy="618485"/>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31" y="944743"/>
            <a:ext cx="1134855" cy="739632"/>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4344" y="1062657"/>
            <a:ext cx="1574508" cy="621718"/>
          </a:xfrm>
          <a:prstGeom prst="rect">
            <a:avLst/>
          </a:prstGeom>
        </p:spPr>
      </p:pic>
      <p:pic>
        <p:nvPicPr>
          <p:cNvPr id="6" name="Picture 5" descr="Teachers gained first hand experience on manufacturing equipment at Platt Technical HS, learning what skills their students need &#10;" title="manufacturing equipment"/>
          <p:cNvPicPr>
            <a:picLocks noChangeAspect="1"/>
          </p:cNvPicPr>
          <p:nvPr/>
        </p:nvPicPr>
        <p:blipFill rotWithShape="1">
          <a:blip r:embed="rId6">
            <a:extLst>
              <a:ext uri="{28A0092B-C50C-407E-A947-70E740481C1C}">
                <a14:useLocalDpi xmlns:a14="http://schemas.microsoft.com/office/drawing/2010/main" val="0"/>
              </a:ext>
            </a:extLst>
          </a:blip>
          <a:srcRect r="2556"/>
          <a:stretch/>
        </p:blipFill>
        <p:spPr>
          <a:xfrm>
            <a:off x="4458096" y="1757892"/>
            <a:ext cx="2269276" cy="1554480"/>
          </a:xfrm>
          <a:prstGeom prst="rect">
            <a:avLst/>
          </a:prstGeom>
          <a:ln>
            <a:solidFill>
              <a:schemeClr val="accent2"/>
            </a:solidFill>
          </a:ln>
        </p:spPr>
      </p:pic>
      <p:pic>
        <p:nvPicPr>
          <p:cNvPr id="7" name="Picture 6" descr="Teachers gained first hand experience on manufacturing equipment at Platt Technical HS, learning what skills their students need &#10;" title="Teachers at Platt Tech"/>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7978" y="1759785"/>
            <a:ext cx="2328807" cy="1554480"/>
          </a:xfrm>
          <a:prstGeom prst="rect">
            <a:avLst/>
          </a:prstGeom>
          <a:ln>
            <a:solidFill>
              <a:schemeClr val="accent2"/>
            </a:solidFill>
          </a:ln>
        </p:spPr>
      </p:pic>
      <p:pic>
        <p:nvPicPr>
          <p:cNvPr id="8" name="Picture 7" descr="During the fifth year, teachers manufactured and assembled a working Stirling Engine that works using the thermal energy from a cup of hot coffee" title="Stirling Engine"/>
          <p:cNvPicPr>
            <a:picLocks noChangeAspect="1"/>
          </p:cNvPicPr>
          <p:nvPr/>
        </p:nvPicPr>
        <p:blipFill rotWithShape="1">
          <a:blip r:embed="rId8">
            <a:extLst>
              <a:ext uri="{28A0092B-C50C-407E-A947-70E740481C1C}">
                <a14:useLocalDpi xmlns:a14="http://schemas.microsoft.com/office/drawing/2010/main" val="0"/>
              </a:ext>
            </a:extLst>
          </a:blip>
          <a:srcRect l="7585"/>
          <a:stretch/>
        </p:blipFill>
        <p:spPr>
          <a:xfrm>
            <a:off x="6964619" y="4094713"/>
            <a:ext cx="2152166" cy="1554480"/>
          </a:xfrm>
          <a:prstGeom prst="rect">
            <a:avLst/>
          </a:prstGeom>
          <a:ln>
            <a:solidFill>
              <a:schemeClr val="accent2"/>
            </a:solidFill>
          </a:ln>
        </p:spPr>
      </p:pic>
      <p:sp>
        <p:nvSpPr>
          <p:cNvPr id="22" name="TextBox 21"/>
          <p:cNvSpPr txBox="1"/>
          <p:nvPr/>
        </p:nvSpPr>
        <p:spPr>
          <a:xfrm>
            <a:off x="4458095" y="3355605"/>
            <a:ext cx="4617977" cy="425758"/>
          </a:xfrm>
          <a:prstGeom prst="rect">
            <a:avLst/>
          </a:prstGeom>
          <a:noFill/>
        </p:spPr>
        <p:txBody>
          <a:bodyPr wrap="square" rtlCol="0">
            <a:spAutoFit/>
          </a:bodyPr>
          <a:lstStyle/>
          <a:p>
            <a:pPr indent="-173736">
              <a:lnSpc>
                <a:spcPts val="1300"/>
              </a:lnSpc>
            </a:pPr>
            <a:r>
              <a:rPr lang="en-US" sz="1100" dirty="0">
                <a:latin typeface="Arial" panose="020B0604020202020204" pitchFamily="34" charset="0"/>
                <a:cs typeface="Arial" panose="020B0604020202020204" pitchFamily="34" charset="0"/>
              </a:rPr>
              <a:t>Teachers gained first hand experience on manufacturing equipment at Platt Technical HS, learning what skills their students need. </a:t>
            </a:r>
          </a:p>
        </p:txBody>
      </p:sp>
      <p:sp>
        <p:nvSpPr>
          <p:cNvPr id="23" name="TextBox 22"/>
          <p:cNvSpPr txBox="1"/>
          <p:nvPr/>
        </p:nvSpPr>
        <p:spPr>
          <a:xfrm>
            <a:off x="4458096" y="5649193"/>
            <a:ext cx="4586458" cy="425758"/>
          </a:xfrm>
          <a:prstGeom prst="rect">
            <a:avLst/>
          </a:prstGeom>
          <a:noFill/>
        </p:spPr>
        <p:txBody>
          <a:bodyPr wrap="square" rtlCol="0">
            <a:spAutoFit/>
          </a:bodyPr>
          <a:lstStyle/>
          <a:p>
            <a:pPr indent="-173736">
              <a:lnSpc>
                <a:spcPts val="1300"/>
              </a:lnSpc>
            </a:pPr>
            <a:r>
              <a:rPr lang="en-US" sz="1100" dirty="0">
                <a:latin typeface="Arial" panose="020B0604020202020204" pitchFamily="34" charset="0"/>
                <a:cs typeface="Arial" panose="020B0604020202020204" pitchFamily="34" charset="0"/>
              </a:rPr>
              <a:t>At MMSTI, teachers machined and assembled hammers, and they  manufactured working </a:t>
            </a:r>
            <a:r>
              <a:rPr lang="en-US" sz="1100" dirty="0" err="1">
                <a:latin typeface="Arial" panose="020B0604020202020204" pitchFamily="34" charset="0"/>
                <a:cs typeface="Arial" panose="020B0604020202020204" pitchFamily="34" charset="0"/>
              </a:rPr>
              <a:t>Stirling</a:t>
            </a:r>
            <a:r>
              <a:rPr lang="en-US" sz="1100" dirty="0">
                <a:latin typeface="Arial" panose="020B0604020202020204" pitchFamily="34" charset="0"/>
                <a:cs typeface="Arial" panose="020B0604020202020204" pitchFamily="34" charset="0"/>
              </a:rPr>
              <a:t> Engines.</a:t>
            </a:r>
          </a:p>
        </p:txBody>
      </p:sp>
      <p:pic>
        <p:nvPicPr>
          <p:cNvPr id="24" name="Picture 23" descr="During the fourth year, teachers manufactured and assembled a small hammer made with various types of metal and rubber" title="Group Hammer photo"/>
          <p:cNvPicPr>
            <a:picLocks noChangeAspect="1"/>
          </p:cNvPicPr>
          <p:nvPr/>
        </p:nvPicPr>
        <p:blipFill rotWithShape="1">
          <a:blip r:embed="rId9">
            <a:extLst>
              <a:ext uri="{28A0092B-C50C-407E-A947-70E740481C1C}">
                <a14:useLocalDpi xmlns:a14="http://schemas.microsoft.com/office/drawing/2010/main" val="0"/>
              </a:ext>
            </a:extLst>
          </a:blip>
          <a:srcRect l="4592" r="5184"/>
          <a:stretch/>
        </p:blipFill>
        <p:spPr>
          <a:xfrm>
            <a:off x="4458095" y="4094713"/>
            <a:ext cx="2476500" cy="1554480"/>
          </a:xfrm>
          <a:prstGeom prst="rect">
            <a:avLst/>
          </a:prstGeom>
          <a:ln>
            <a:solidFill>
              <a:schemeClr val="accent2"/>
            </a:solidFill>
          </a:ln>
        </p:spPr>
      </p:pic>
    </p:spTree>
    <p:extLst>
      <p:ext uri="{BB962C8B-B14F-4D97-AF65-F5344CB8AC3E}">
        <p14:creationId xmlns:p14="http://schemas.microsoft.com/office/powerpoint/2010/main" val="30906923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13150</TotalTime>
  <Words>323</Words>
  <Application>Microsoft Macintosh PowerPoint</Application>
  <PresentationFormat>On-screen Show (4:3)</PresentationFormat>
  <Paragraphs>25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Materials &amp; Manufacturing Summer Teachers’ Institute (MMSTI)</vt:lpstr>
    </vt:vector>
  </TitlesOfParts>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Divya Abhat</cp:lastModifiedBy>
  <cp:revision>54</cp:revision>
  <cp:lastPrinted>2016-08-01T15:14:13Z</cp:lastPrinted>
  <dcterms:created xsi:type="dcterms:W3CDTF">2016-07-19T18:16:54Z</dcterms:created>
  <dcterms:modified xsi:type="dcterms:W3CDTF">2018-05-30T16:29:38Z</dcterms:modified>
</cp:coreProperties>
</file>