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8"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1BA5"/>
    <a:srgbClr val="A2D0AB"/>
    <a:srgbClr val="5DE3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8" autoAdjust="0"/>
    <p:restoredTop sz="54595" autoAdjust="0"/>
  </p:normalViewPr>
  <p:slideViewPr>
    <p:cSldViewPr>
      <p:cViewPr varScale="1">
        <p:scale>
          <a:sx n="54" d="100"/>
          <a:sy n="54" d="100"/>
        </p:scale>
        <p:origin x="2418" y="36"/>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2446" tIns="46223" rIns="92446" bIns="46223" rtlCol="0"/>
          <a:lstStyle>
            <a:lvl1pPr algn="r">
              <a:defRPr sz="1200"/>
            </a:lvl1pPr>
          </a:lstStyle>
          <a:p>
            <a:fld id="{521BF4C7-F0F7-4913-B772-40EF36717ADE}" type="datetimeFigureOut">
              <a:rPr lang="en-US" smtClean="0"/>
              <a:t>5/18/2016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a:defRPr sz="1200"/>
            </a:lvl1pPr>
          </a:lstStyle>
          <a:p>
            <a:fld id="{EE031D28-0DE1-44C8-80BA-A6A2993C5C40}" type="slidenum">
              <a:rPr lang="en-US" smtClean="0"/>
              <a:t>‹#›</a:t>
            </a:fld>
            <a:endParaRPr lang="en-US"/>
          </a:p>
        </p:txBody>
      </p:sp>
    </p:spTree>
    <p:extLst>
      <p:ext uri="{BB962C8B-B14F-4D97-AF65-F5344CB8AC3E}">
        <p14:creationId xmlns:p14="http://schemas.microsoft.com/office/powerpoint/2010/main" val="1756758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dirty="0" smtClean="0"/>
              <a:t>A </a:t>
            </a:r>
            <a:r>
              <a:rPr lang="en-US" altLang="en-US" b="0" dirty="0" smtClean="0"/>
              <a:t>collaboration involving</a:t>
            </a:r>
            <a:r>
              <a:rPr lang="en-US" altLang="en-US" b="0" baseline="0" dirty="0" smtClean="0"/>
              <a:t> thin film growth at Yale and synchrotron x-ray diffraction and transmission electron microscopy at the national laboratories reveals a hidden phase in the functional oxide  BaTiO</a:t>
            </a:r>
            <a:r>
              <a:rPr lang="en-US" altLang="en-US" b="0" baseline="-25000" dirty="0" smtClean="0"/>
              <a:t>3</a:t>
            </a:r>
            <a:r>
              <a:rPr lang="en-US" altLang="en-US" b="0" baseline="0" dirty="0" smtClean="0"/>
              <a:t>. When BaTiO</a:t>
            </a:r>
            <a:r>
              <a:rPr lang="en-US" altLang="en-US" b="0" baseline="-25000" dirty="0" smtClean="0"/>
              <a:t>3</a:t>
            </a:r>
            <a:r>
              <a:rPr lang="en-US" altLang="en-US" b="0" baseline="0" dirty="0" smtClean="0"/>
              <a:t> is brought into contact with the surface of Ge, a surprising structure is observed.  This structure, like bulk BaTiO</a:t>
            </a:r>
            <a:r>
              <a:rPr lang="en-US" altLang="en-US" b="0" baseline="-25000" dirty="0" smtClean="0"/>
              <a:t>3</a:t>
            </a:r>
            <a:r>
              <a:rPr lang="en-US" altLang="en-US" b="0" baseline="0" dirty="0" smtClean="0"/>
              <a:t>, is found to be ferroelectric, but also has novel distortions of the oxygen </a:t>
            </a:r>
            <a:r>
              <a:rPr lang="en-US" altLang="en-US" b="0" baseline="0" dirty="0" err="1" smtClean="0"/>
              <a:t>octahedra</a:t>
            </a:r>
            <a:r>
              <a:rPr lang="en-US" altLang="en-US" b="0" baseline="0" dirty="0" smtClean="0"/>
              <a:t> surrounding the titanium atoms in the perovskite structure.  These structural distortions are significant because they are thought to be responsible for determining a wide range of functional properties in the perovskites, such as enhanced superconductivity, novel magnetic properties, and electrical and thermal conductivity. Calculations of the interface structure using density functional theory agree with the experimental results involving hundreds of atoms. The work goes further by showing how this seemingly complex structure can be understood based on a simpler calculation of the elastic response of the lattice</a:t>
            </a:r>
            <a:r>
              <a:rPr lang="en-US" altLang="en-US" b="0" baseline="0" smtClean="0"/>
              <a:t>.  </a:t>
            </a:r>
            <a:r>
              <a:rPr lang="en-US" altLang="en-US" b="0" smtClean="0"/>
              <a:t>The </a:t>
            </a:r>
            <a:r>
              <a:rPr lang="en-US" altLang="en-US" b="0" dirty="0" smtClean="0"/>
              <a:t>results have </a:t>
            </a:r>
            <a:r>
              <a:rPr lang="en-US" altLang="en-US" b="0" baseline="0" dirty="0" smtClean="0"/>
              <a:t>important implications for the materials genome design paradigm, suggesting that structural motifs with important physical properties can be catalogued for a wide variety of materials.  Theorists and experimentalists alike can then go through this catalog and choose a materials combination that will result in a target structure that has the properties of interest to the researcher.  This approach will accelerate the development of new magnets, superconductors, and conducting channels, and also provides a platform to explore fundamental questions in materials science.</a:t>
            </a:r>
            <a:endParaRPr lang="en-US" altLang="en-US" b="0" baseline="-25000" dirty="0" smtClean="0"/>
          </a:p>
          <a:p>
            <a:endParaRPr lang="en-US" dirty="0"/>
          </a:p>
        </p:txBody>
      </p:sp>
      <p:sp>
        <p:nvSpPr>
          <p:cNvPr id="4" name="Slide Number Placeholder 3"/>
          <p:cNvSpPr>
            <a:spLocks noGrp="1"/>
          </p:cNvSpPr>
          <p:nvPr>
            <p:ph type="sldNum" sz="quarter" idx="10"/>
          </p:nvPr>
        </p:nvSpPr>
        <p:spPr/>
        <p:txBody>
          <a:bodyPr/>
          <a:lstStyle/>
          <a:p>
            <a:fld id="{EE031D28-0DE1-44C8-80BA-A6A2993C5C40}" type="slidenum">
              <a:rPr lang="en-US" smtClean="0"/>
              <a:t>1</a:t>
            </a:fld>
            <a:endParaRPr lang="en-US"/>
          </a:p>
        </p:txBody>
      </p:sp>
    </p:spTree>
    <p:extLst>
      <p:ext uri="{BB962C8B-B14F-4D97-AF65-F5344CB8AC3E}">
        <p14:creationId xmlns:p14="http://schemas.microsoft.com/office/powerpoint/2010/main" val="31328286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gif"/></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gi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gif"/><Relationship Id="rId5" Type="http://schemas.microsoft.com/office/2007/relationships/hdphoto" Target="../media/hdphoto2.wdp"/><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2.gi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gif"/><Relationship Id="rId5" Type="http://schemas.microsoft.com/office/2007/relationships/hdphoto" Target="../media/hdphoto2.wdp"/><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47F91A-AF2A-4AAD-B774-D1E97D57ACA0}"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CBA12-66D3-4F63-ADC3-69F38F41FAEF}" type="slidenum">
              <a:rPr lang="en-US" smtClean="0"/>
              <a:t>‹#›</a:t>
            </a:fld>
            <a:endParaRPr lang="en-US"/>
          </a:p>
        </p:txBody>
      </p:sp>
      <p:sp>
        <p:nvSpPr>
          <p:cNvPr id="7" name="Rectangle 6"/>
          <p:cNvSpPr/>
          <p:nvPr userDrawn="1"/>
        </p:nvSpPr>
        <p:spPr>
          <a:xfrm>
            <a:off x="0" y="0"/>
            <a:ext cx="9144000" cy="1524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7239000" y="6396335"/>
            <a:ext cx="1905000" cy="461665"/>
          </a:xfrm>
          <a:prstGeom prst="rect">
            <a:avLst/>
          </a:prstGeom>
          <a:noFill/>
        </p:spPr>
        <p:txBody>
          <a:bodyPr wrap="square" rtlCol="0">
            <a:spAutoFit/>
          </a:bodyPr>
          <a:lstStyle/>
          <a:p>
            <a:pPr algn="r"/>
            <a:r>
              <a:rPr lang="en-US" sz="1200" b="1" dirty="0" smtClean="0">
                <a:solidFill>
                  <a:schemeClr val="bg1"/>
                </a:solidFill>
              </a:rPr>
              <a:t>NSF-MRSEC</a:t>
            </a:r>
          </a:p>
          <a:p>
            <a:pPr algn="r"/>
            <a:r>
              <a:rPr lang="en-US" sz="1200" b="1" dirty="0" smtClean="0">
                <a:solidFill>
                  <a:schemeClr val="bg1"/>
                </a:solidFill>
              </a:rPr>
              <a:t>DMR-1119826</a:t>
            </a:r>
            <a:endParaRPr lang="en-US" sz="1200" b="1" dirty="0">
              <a:solidFill>
                <a:schemeClr val="bg1"/>
              </a:solidFill>
            </a:endParaRPr>
          </a:p>
        </p:txBody>
      </p:sp>
      <p:sp>
        <p:nvSpPr>
          <p:cNvPr id="12" name="Rectangle 11"/>
          <p:cNvSpPr/>
          <p:nvPr userDrawn="1"/>
        </p:nvSpPr>
        <p:spPr>
          <a:xfrm>
            <a:off x="1788" y="5924550"/>
            <a:ext cx="9144000" cy="9334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extBox 12"/>
          <p:cNvSpPr txBox="1"/>
          <p:nvPr userDrawn="1"/>
        </p:nvSpPr>
        <p:spPr>
          <a:xfrm>
            <a:off x="3743325" y="6172200"/>
            <a:ext cx="1676400" cy="461665"/>
          </a:xfrm>
          <a:prstGeom prst="rect">
            <a:avLst/>
          </a:prstGeom>
          <a:noFill/>
        </p:spPr>
        <p:txBody>
          <a:bodyPr wrap="square" rtlCol="0">
            <a:spAutoFit/>
          </a:bodyPr>
          <a:lstStyle/>
          <a:p>
            <a:pPr algn="ctr"/>
            <a:r>
              <a:rPr lang="en-US" sz="1200" b="1" dirty="0" smtClean="0">
                <a:solidFill>
                  <a:schemeClr val="tx2"/>
                </a:solidFill>
                <a:latin typeface="Arial Narrow" panose="020B0606020202030204" pitchFamily="34" charset="0"/>
              </a:rPr>
              <a:t>NSF-MRSEC </a:t>
            </a:r>
          </a:p>
          <a:p>
            <a:pPr algn="ctr"/>
            <a:r>
              <a:rPr lang="en-US" sz="1200" b="1" dirty="0" smtClean="0">
                <a:solidFill>
                  <a:schemeClr val="tx2"/>
                </a:solidFill>
                <a:latin typeface="Arial Narrow" panose="020B0606020202030204" pitchFamily="34" charset="0"/>
              </a:rPr>
              <a:t>DMR-1119826</a:t>
            </a:r>
            <a:endParaRPr lang="en-US" sz="1200" b="1" dirty="0">
              <a:solidFill>
                <a:schemeClr val="tx2"/>
              </a:solidFill>
              <a:latin typeface="Arial Narrow" panose="020B0606020202030204" pitchFamily="34" charset="0"/>
            </a:endParaRPr>
          </a:p>
        </p:txBody>
      </p:sp>
      <p:pic>
        <p:nvPicPr>
          <p:cNvPr id="14" name="Picture 4"/>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831" b="100000" l="0" r="100000">
                        <a14:backgroundMark x1="16611" y1="18771" x2="16445" y2="382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229600" y="6096000"/>
            <a:ext cx="688086" cy="688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1737" y="6055233"/>
            <a:ext cx="1647063" cy="650367"/>
          </a:xfrm>
          <a:prstGeom prst="rect">
            <a:avLst/>
          </a:prstGeom>
        </p:spPr>
      </p:pic>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912" y="211159"/>
            <a:ext cx="1447800" cy="915094"/>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29600" y="357550"/>
            <a:ext cx="914400" cy="914400"/>
          </a:xfrm>
          <a:prstGeom prst="rect">
            <a:avLst/>
          </a:prstGeom>
        </p:spPr>
      </p:pic>
    </p:spTree>
    <p:extLst>
      <p:ext uri="{BB962C8B-B14F-4D97-AF65-F5344CB8AC3E}">
        <p14:creationId xmlns:p14="http://schemas.microsoft.com/office/powerpoint/2010/main" val="5719667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4184" y="-43543"/>
            <a:ext cx="9144000" cy="98293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788" y="617220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TextBox 10"/>
          <p:cNvSpPr txBox="1"/>
          <p:nvPr userDrawn="1"/>
        </p:nvSpPr>
        <p:spPr>
          <a:xfrm>
            <a:off x="3810000" y="6289892"/>
            <a:ext cx="1676400" cy="461665"/>
          </a:xfrm>
          <a:prstGeom prst="rect">
            <a:avLst/>
          </a:prstGeom>
          <a:noFill/>
        </p:spPr>
        <p:txBody>
          <a:bodyPr wrap="square" rtlCol="0">
            <a:spAutoFit/>
          </a:bodyPr>
          <a:lstStyle/>
          <a:p>
            <a:pPr algn="ctr"/>
            <a:r>
              <a:rPr lang="en-US" sz="1200" b="1" dirty="0" smtClean="0">
                <a:solidFill>
                  <a:schemeClr val="tx2"/>
                </a:solidFill>
                <a:latin typeface="Adobe Garamond Pro" pitchFamily="18" charset="0"/>
              </a:rPr>
              <a:t>NSF-MRSEC </a:t>
            </a:r>
          </a:p>
          <a:p>
            <a:pPr algn="ctr"/>
            <a:r>
              <a:rPr lang="zh-CN" altLang="en-US" sz="1200" b="1" dirty="0" smtClean="0">
                <a:solidFill>
                  <a:schemeClr val="tx2"/>
                </a:solidFill>
                <a:latin typeface="Adobe Garamond Pro" pitchFamily="18" charset="0"/>
              </a:rPr>
              <a:t> </a:t>
            </a:r>
            <a:r>
              <a:rPr lang="en-US" sz="1200" b="1" dirty="0" smtClean="0">
                <a:solidFill>
                  <a:schemeClr val="tx2"/>
                </a:solidFill>
                <a:latin typeface="Adobe Garamond Pro" pitchFamily="18" charset="0"/>
              </a:rPr>
              <a:t>DMR-1119826</a:t>
            </a:r>
            <a:endParaRPr lang="en-US" sz="1200" b="1" dirty="0">
              <a:solidFill>
                <a:schemeClr val="tx2"/>
              </a:solidFill>
              <a:latin typeface="Adobe Garamond Pro" pitchFamily="18" charset="0"/>
            </a:endParaRPr>
          </a:p>
        </p:txBody>
      </p:sp>
      <p:pic>
        <p:nvPicPr>
          <p:cNvPr id="12" name="Picture 4"/>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831" b="100000" l="0" r="100000">
                        <a14:backgroundMark x1="16611" y1="18771" x2="16445" y2="382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382000" y="6167157"/>
            <a:ext cx="688086" cy="688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84" y="6211556"/>
            <a:ext cx="1585729" cy="626148"/>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2585"/>
            <a:ext cx="1209675" cy="764585"/>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29600" y="0"/>
            <a:ext cx="914400" cy="914400"/>
          </a:xfrm>
          <a:prstGeom prst="rect">
            <a:avLst/>
          </a:prstGeom>
        </p:spPr>
      </p:pic>
    </p:spTree>
    <p:extLst>
      <p:ext uri="{BB962C8B-B14F-4D97-AF65-F5344CB8AC3E}">
        <p14:creationId xmlns:p14="http://schemas.microsoft.com/office/powerpoint/2010/main" val="10316253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9829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5656" t="14767" r="20357" b="14627"/>
          <a:stretch/>
        </p:blipFill>
        <p:spPr>
          <a:xfrm>
            <a:off x="0" y="100926"/>
            <a:ext cx="1250040" cy="671331"/>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6473" y="58798"/>
            <a:ext cx="847939" cy="847939"/>
          </a:xfrm>
          <a:prstGeom prst="rect">
            <a:avLst/>
          </a:prstGeom>
        </p:spPr>
      </p:pic>
      <p:sp>
        <p:nvSpPr>
          <p:cNvPr id="10" name="TextBox 9"/>
          <p:cNvSpPr txBox="1"/>
          <p:nvPr userDrawn="1"/>
        </p:nvSpPr>
        <p:spPr>
          <a:xfrm>
            <a:off x="7239000" y="6396335"/>
            <a:ext cx="1905000" cy="461665"/>
          </a:xfrm>
          <a:prstGeom prst="rect">
            <a:avLst/>
          </a:prstGeom>
          <a:noFill/>
        </p:spPr>
        <p:txBody>
          <a:bodyPr wrap="square" rtlCol="0">
            <a:spAutoFit/>
          </a:bodyPr>
          <a:lstStyle/>
          <a:p>
            <a:pPr algn="r"/>
            <a:r>
              <a:rPr lang="en-US" sz="1200" b="1" dirty="0" smtClean="0">
                <a:solidFill>
                  <a:schemeClr val="bg1"/>
                </a:solidFill>
              </a:rPr>
              <a:t>NSF-MRSEC</a:t>
            </a:r>
          </a:p>
          <a:p>
            <a:pPr algn="r"/>
            <a:r>
              <a:rPr lang="en-US" sz="1200" b="1" dirty="0" smtClean="0">
                <a:solidFill>
                  <a:schemeClr val="bg1"/>
                </a:solidFill>
              </a:rPr>
              <a:t>DMR-1119826</a:t>
            </a:r>
            <a:endParaRPr lang="en-US" sz="1200" b="1" dirty="0">
              <a:solidFill>
                <a:schemeClr val="bg1"/>
              </a:solidFill>
            </a:endParaRPr>
          </a:p>
        </p:txBody>
      </p:sp>
      <p:sp>
        <p:nvSpPr>
          <p:cNvPr id="11" name="Rectangle 10"/>
          <p:cNvSpPr/>
          <p:nvPr userDrawn="1"/>
        </p:nvSpPr>
        <p:spPr>
          <a:xfrm>
            <a:off x="1788" y="6396334"/>
            <a:ext cx="9144000" cy="4616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3743325" y="6400800"/>
            <a:ext cx="1676400" cy="461665"/>
          </a:xfrm>
          <a:prstGeom prst="rect">
            <a:avLst/>
          </a:prstGeom>
          <a:noFill/>
        </p:spPr>
        <p:txBody>
          <a:bodyPr wrap="square" rtlCol="0">
            <a:spAutoFit/>
          </a:bodyPr>
          <a:lstStyle/>
          <a:p>
            <a:pPr algn="ctr"/>
            <a:r>
              <a:rPr lang="en-US" sz="1200" b="1" dirty="0" smtClean="0">
                <a:solidFill>
                  <a:schemeClr val="tx2"/>
                </a:solidFill>
              </a:rPr>
              <a:t>NSF-MRSEC </a:t>
            </a:r>
          </a:p>
          <a:p>
            <a:pPr algn="ctr"/>
            <a:r>
              <a:rPr lang="en-US" sz="1200" b="1" dirty="0" smtClean="0">
                <a:solidFill>
                  <a:schemeClr val="tx2"/>
                </a:solidFill>
              </a:rPr>
              <a:t>DMR-1119826</a:t>
            </a:r>
            <a:endParaRPr lang="en-US" sz="1200" b="1" dirty="0">
              <a:solidFill>
                <a:schemeClr val="tx2"/>
              </a:solidFill>
            </a:endParaRPr>
          </a:p>
        </p:txBody>
      </p:sp>
      <p:pic>
        <p:nvPicPr>
          <p:cNvPr id="13" name="Picture 4"/>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backgroundRemoval t="831" b="100000" l="0" r="100000">
                        <a14:backgroundMark x1="16611" y1="18771" x2="16445" y2="382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382000" y="6398043"/>
            <a:ext cx="457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0068" y="6421734"/>
            <a:ext cx="1067826" cy="421647"/>
          </a:xfrm>
          <a:prstGeom prst="rect">
            <a:avLst/>
          </a:prstGeom>
        </p:spPr>
      </p:pic>
    </p:spTree>
    <p:extLst>
      <p:ext uri="{BB962C8B-B14F-4D97-AF65-F5344CB8AC3E}">
        <p14:creationId xmlns:p14="http://schemas.microsoft.com/office/powerpoint/2010/main" val="9249655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Box 4"/>
          <p:cNvSpPr txBox="1"/>
          <p:nvPr userDrawn="1"/>
        </p:nvSpPr>
        <p:spPr>
          <a:xfrm>
            <a:off x="7239000" y="6396335"/>
            <a:ext cx="1905000" cy="461665"/>
          </a:xfrm>
          <a:prstGeom prst="rect">
            <a:avLst/>
          </a:prstGeom>
          <a:noFill/>
        </p:spPr>
        <p:txBody>
          <a:bodyPr wrap="square" rtlCol="0">
            <a:spAutoFit/>
          </a:bodyPr>
          <a:lstStyle/>
          <a:p>
            <a:pPr algn="r"/>
            <a:r>
              <a:rPr lang="en-US" sz="1200" b="1" dirty="0" smtClean="0">
                <a:solidFill>
                  <a:schemeClr val="bg1"/>
                </a:solidFill>
              </a:rPr>
              <a:t>NSF-MRSEC</a:t>
            </a:r>
          </a:p>
          <a:p>
            <a:pPr algn="r"/>
            <a:r>
              <a:rPr lang="en-US" sz="1200" b="1" dirty="0" smtClean="0">
                <a:solidFill>
                  <a:schemeClr val="bg1"/>
                </a:solidFill>
              </a:rPr>
              <a:t>DMR-1119826</a:t>
            </a:r>
            <a:endParaRPr lang="en-US" sz="1200" b="1" dirty="0">
              <a:solidFill>
                <a:schemeClr val="bg1"/>
              </a:solidFill>
            </a:endParaRPr>
          </a:p>
        </p:txBody>
      </p:sp>
      <p:sp>
        <p:nvSpPr>
          <p:cNvPr id="6" name="Rectangle 5"/>
          <p:cNvSpPr/>
          <p:nvPr userDrawn="1"/>
        </p:nvSpPr>
        <p:spPr>
          <a:xfrm>
            <a:off x="1788" y="6289892"/>
            <a:ext cx="9144000" cy="56810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743325" y="6350001"/>
            <a:ext cx="1676400" cy="461665"/>
          </a:xfrm>
          <a:prstGeom prst="rect">
            <a:avLst/>
          </a:prstGeom>
          <a:noFill/>
        </p:spPr>
        <p:txBody>
          <a:bodyPr wrap="square" rtlCol="0">
            <a:spAutoFit/>
          </a:bodyPr>
          <a:lstStyle/>
          <a:p>
            <a:pPr algn="ctr"/>
            <a:r>
              <a:rPr lang="en-US" sz="1200" b="1" dirty="0" smtClean="0">
                <a:solidFill>
                  <a:schemeClr val="tx2"/>
                </a:solidFill>
              </a:rPr>
              <a:t>NSF-MRSEC </a:t>
            </a:r>
          </a:p>
          <a:p>
            <a:pPr algn="ctr"/>
            <a:r>
              <a:rPr lang="en-US" sz="1200" b="1" dirty="0" smtClean="0">
                <a:solidFill>
                  <a:schemeClr val="tx2"/>
                </a:solidFill>
              </a:rPr>
              <a:t>DMR-1119826</a:t>
            </a:r>
            <a:endParaRPr lang="en-US" sz="1200" b="1" dirty="0">
              <a:solidFill>
                <a:schemeClr val="tx2"/>
              </a:solidFill>
            </a:endParaRPr>
          </a:p>
        </p:txBody>
      </p:sp>
      <p:pic>
        <p:nvPicPr>
          <p:cNvPr id="8" name="Picture 4"/>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831" b="100000" l="0" r="100000">
                        <a14:backgroundMark x1="16611" y1="18771" x2="16445" y2="382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382000" y="6297384"/>
            <a:ext cx="530643" cy="530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2123" y="6324600"/>
            <a:ext cx="1239753" cy="489535"/>
          </a:xfrm>
          <a:prstGeom prst="rect">
            <a:avLst/>
          </a:prstGeom>
        </p:spPr>
      </p:pic>
      <p:sp>
        <p:nvSpPr>
          <p:cNvPr id="10" name="Rectangle 9"/>
          <p:cNvSpPr/>
          <p:nvPr userDrawn="1"/>
        </p:nvSpPr>
        <p:spPr>
          <a:xfrm>
            <a:off x="0" y="0"/>
            <a:ext cx="9144000" cy="7722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l="15656" t="14767" r="20357" b="14627"/>
          <a:stretch/>
        </p:blipFill>
        <p:spPr>
          <a:xfrm>
            <a:off x="0" y="0"/>
            <a:ext cx="1250040" cy="671331"/>
          </a:xfrm>
          <a:prstGeom prst="rect">
            <a:avLst/>
          </a:prstGeom>
        </p:spPr>
      </p:pic>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5800" y="58799"/>
            <a:ext cx="668612" cy="668612"/>
          </a:xfrm>
          <a:prstGeom prst="rect">
            <a:avLst/>
          </a:prstGeom>
        </p:spPr>
      </p:pic>
    </p:spTree>
    <p:extLst>
      <p:ext uri="{BB962C8B-B14F-4D97-AF65-F5344CB8AC3E}">
        <p14:creationId xmlns:p14="http://schemas.microsoft.com/office/powerpoint/2010/main" val="771588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Rectangle 9"/>
          <p:cNvSpPr/>
          <p:nvPr userDrawn="1"/>
        </p:nvSpPr>
        <p:spPr>
          <a:xfrm>
            <a:off x="0" y="0"/>
            <a:ext cx="9144000" cy="7722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5656" t="14767" r="20357" b="14627"/>
          <a:stretch/>
        </p:blipFill>
        <p:spPr>
          <a:xfrm>
            <a:off x="0" y="0"/>
            <a:ext cx="1250040" cy="671331"/>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05800" y="58799"/>
            <a:ext cx="668612" cy="668612"/>
          </a:xfrm>
          <a:prstGeom prst="rect">
            <a:avLst/>
          </a:prstGeom>
        </p:spPr>
      </p:pic>
      <p:sp>
        <p:nvSpPr>
          <p:cNvPr id="13" name="TextBox 12"/>
          <p:cNvSpPr txBox="1"/>
          <p:nvPr userDrawn="1"/>
        </p:nvSpPr>
        <p:spPr>
          <a:xfrm>
            <a:off x="7239000" y="6396335"/>
            <a:ext cx="1905000" cy="461665"/>
          </a:xfrm>
          <a:prstGeom prst="rect">
            <a:avLst/>
          </a:prstGeom>
          <a:noFill/>
        </p:spPr>
        <p:txBody>
          <a:bodyPr wrap="square" rtlCol="0">
            <a:spAutoFit/>
          </a:bodyPr>
          <a:lstStyle/>
          <a:p>
            <a:pPr algn="r"/>
            <a:r>
              <a:rPr lang="en-US" sz="1200" b="1" dirty="0" smtClean="0">
                <a:solidFill>
                  <a:schemeClr val="bg1"/>
                </a:solidFill>
              </a:rPr>
              <a:t>NSF-MRSEC</a:t>
            </a:r>
          </a:p>
          <a:p>
            <a:pPr algn="r"/>
            <a:r>
              <a:rPr lang="en-US" sz="1200" b="1" dirty="0" smtClean="0">
                <a:solidFill>
                  <a:schemeClr val="bg1"/>
                </a:solidFill>
              </a:rPr>
              <a:t>DMR-1119826</a:t>
            </a:r>
            <a:endParaRPr lang="en-US" sz="1200" b="1" dirty="0">
              <a:solidFill>
                <a:schemeClr val="bg1"/>
              </a:solidFill>
            </a:endParaRPr>
          </a:p>
        </p:txBody>
      </p:sp>
      <p:sp>
        <p:nvSpPr>
          <p:cNvPr id="14" name="Rectangle 13"/>
          <p:cNvSpPr/>
          <p:nvPr userDrawn="1"/>
        </p:nvSpPr>
        <p:spPr>
          <a:xfrm>
            <a:off x="1788" y="6396334"/>
            <a:ext cx="9144000" cy="4616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3743325" y="6400800"/>
            <a:ext cx="1676400" cy="461665"/>
          </a:xfrm>
          <a:prstGeom prst="rect">
            <a:avLst/>
          </a:prstGeom>
          <a:noFill/>
        </p:spPr>
        <p:txBody>
          <a:bodyPr wrap="square" rtlCol="0">
            <a:spAutoFit/>
          </a:bodyPr>
          <a:lstStyle/>
          <a:p>
            <a:pPr algn="ctr"/>
            <a:r>
              <a:rPr lang="en-US" sz="1200" b="1" dirty="0" smtClean="0">
                <a:solidFill>
                  <a:schemeClr val="tx2"/>
                </a:solidFill>
              </a:rPr>
              <a:t>NSF-MRSEC </a:t>
            </a:r>
          </a:p>
          <a:p>
            <a:pPr algn="ctr"/>
            <a:r>
              <a:rPr lang="en-US" sz="1200" b="1" dirty="0" smtClean="0">
                <a:solidFill>
                  <a:schemeClr val="tx2"/>
                </a:solidFill>
              </a:rPr>
              <a:t>DMR-1119826</a:t>
            </a:r>
            <a:endParaRPr lang="en-US" sz="1200" b="1" dirty="0">
              <a:solidFill>
                <a:schemeClr val="tx2"/>
              </a:solidFill>
            </a:endParaRPr>
          </a:p>
        </p:txBody>
      </p:sp>
      <p:pic>
        <p:nvPicPr>
          <p:cNvPr id="16" name="Picture 4"/>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backgroundRemoval t="831" b="100000" l="0" r="100000">
                        <a14:backgroundMark x1="16611" y1="18771" x2="16445" y2="382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382000" y="6398043"/>
            <a:ext cx="457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0068" y="6421734"/>
            <a:ext cx="1067826" cy="421647"/>
          </a:xfrm>
          <a:prstGeom prst="rect">
            <a:avLst/>
          </a:prstGeom>
        </p:spPr>
      </p:pic>
    </p:spTree>
    <p:extLst>
      <p:ext uri="{BB962C8B-B14F-4D97-AF65-F5344CB8AC3E}">
        <p14:creationId xmlns:p14="http://schemas.microsoft.com/office/powerpoint/2010/main" val="19278074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47F91A-AF2A-4AAD-B774-D1E97D57ACA0}" type="datetimeFigureOut">
              <a:rPr lang="en-US" smtClean="0"/>
              <a:t>5/18/2016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CBA12-66D3-4F63-ADC3-69F38F41FAEF}" type="slidenum">
              <a:rPr lang="en-US" smtClean="0"/>
              <a:t>‹#›</a:t>
            </a:fld>
            <a:endParaRPr lang="en-US"/>
          </a:p>
        </p:txBody>
      </p:sp>
    </p:spTree>
    <p:extLst>
      <p:ext uri="{BB962C8B-B14F-4D97-AF65-F5344CB8AC3E}">
        <p14:creationId xmlns:p14="http://schemas.microsoft.com/office/powerpoint/2010/main" val="3740218272"/>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5" r:id="rId4"/>
    <p:sldLayoutId id="2147483656"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63" y="1658373"/>
            <a:ext cx="5036122" cy="32382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 Box 8"/>
          <p:cNvSpPr txBox="1">
            <a:spLocks noChangeArrowheads="1"/>
          </p:cNvSpPr>
          <p:nvPr/>
        </p:nvSpPr>
        <p:spPr bwMode="auto">
          <a:xfrm>
            <a:off x="1381044" y="335094"/>
            <a:ext cx="6913562" cy="584775"/>
          </a:xfrm>
          <a:prstGeom prst="rect">
            <a:avLst/>
          </a:prstGeom>
          <a:noFill/>
          <a:ln>
            <a:noFill/>
          </a:ln>
        </p:spPr>
        <p:txBody>
          <a:bodyPr wrap="square">
            <a:spAutoFit/>
          </a:bodyPr>
          <a:lstStyle>
            <a:lvl1pPr>
              <a:defRPr sz="1400">
                <a:solidFill>
                  <a:schemeClr val="tx1"/>
                </a:solidFill>
                <a:latin typeface="Arial Black" pitchFamily="34" charset="0"/>
              </a:defRPr>
            </a:lvl1pPr>
            <a:lvl2pPr marL="742950" indent="-285750">
              <a:defRPr sz="1400">
                <a:solidFill>
                  <a:schemeClr val="tx1"/>
                </a:solidFill>
                <a:latin typeface="Arial Black" pitchFamily="34" charset="0"/>
              </a:defRPr>
            </a:lvl2pPr>
            <a:lvl3pPr marL="1143000" indent="-228600">
              <a:defRPr sz="1400">
                <a:solidFill>
                  <a:schemeClr val="tx1"/>
                </a:solidFill>
                <a:latin typeface="Arial Black" pitchFamily="34" charset="0"/>
              </a:defRPr>
            </a:lvl3pPr>
            <a:lvl4pPr marL="1600200" indent="-228600">
              <a:defRPr sz="1400">
                <a:solidFill>
                  <a:schemeClr val="tx1"/>
                </a:solidFill>
                <a:latin typeface="Arial Black" pitchFamily="34" charset="0"/>
              </a:defRPr>
            </a:lvl4pPr>
            <a:lvl5pPr marL="2057400" indent="-228600">
              <a:defRPr sz="1400">
                <a:solidFill>
                  <a:schemeClr val="tx1"/>
                </a:solidFill>
                <a:latin typeface="Arial Black" pitchFamily="34" charset="0"/>
              </a:defRPr>
            </a:lvl5pPr>
            <a:lvl6pPr marL="2514600" indent="-228600" eaLnBrk="0" fontAlgn="base" hangingPunct="0">
              <a:spcBef>
                <a:spcPct val="0"/>
              </a:spcBef>
              <a:spcAft>
                <a:spcPct val="0"/>
              </a:spcAft>
              <a:defRPr sz="1400">
                <a:solidFill>
                  <a:schemeClr val="tx1"/>
                </a:solidFill>
                <a:latin typeface="Arial Black" pitchFamily="34" charset="0"/>
              </a:defRPr>
            </a:lvl6pPr>
            <a:lvl7pPr marL="2971800" indent="-228600" eaLnBrk="0" fontAlgn="base" hangingPunct="0">
              <a:spcBef>
                <a:spcPct val="0"/>
              </a:spcBef>
              <a:spcAft>
                <a:spcPct val="0"/>
              </a:spcAft>
              <a:defRPr sz="1400">
                <a:solidFill>
                  <a:schemeClr val="tx1"/>
                </a:solidFill>
                <a:latin typeface="Arial Black" pitchFamily="34" charset="0"/>
              </a:defRPr>
            </a:lvl7pPr>
            <a:lvl8pPr marL="3429000" indent="-228600" eaLnBrk="0" fontAlgn="base" hangingPunct="0">
              <a:spcBef>
                <a:spcPct val="0"/>
              </a:spcBef>
              <a:spcAft>
                <a:spcPct val="0"/>
              </a:spcAft>
              <a:defRPr sz="1400">
                <a:solidFill>
                  <a:schemeClr val="tx1"/>
                </a:solidFill>
                <a:latin typeface="Arial Black" pitchFamily="34" charset="0"/>
              </a:defRPr>
            </a:lvl8pPr>
            <a:lvl9pPr marL="3886200" indent="-228600" eaLnBrk="0" fontAlgn="base" hangingPunct="0">
              <a:spcBef>
                <a:spcPct val="0"/>
              </a:spcBef>
              <a:spcAft>
                <a:spcPct val="0"/>
              </a:spcAft>
              <a:defRPr sz="1400">
                <a:solidFill>
                  <a:schemeClr val="tx1"/>
                </a:solidFill>
                <a:latin typeface="Arial Black" pitchFamily="34" charset="0"/>
              </a:defRPr>
            </a:lvl9pPr>
          </a:lstStyle>
          <a:p>
            <a:pPr algn="ctr" eaLnBrk="1" hangingPunct="1">
              <a:spcBef>
                <a:spcPct val="50000"/>
              </a:spcBef>
            </a:pPr>
            <a:r>
              <a:rPr lang="en-US" altLang="en-US" sz="3200" b="1" dirty="0" smtClean="0">
                <a:solidFill>
                  <a:schemeClr val="accent3">
                    <a:lumMod val="20000"/>
                    <a:lumOff val="80000"/>
                  </a:schemeClr>
                </a:solidFill>
                <a:latin typeface="+mj-lt"/>
                <a:cs typeface="Times New Roman" panose="02020603050405020304" pitchFamily="18" charset="0"/>
              </a:rPr>
              <a:t>Revealing Hidden Phases in Materials</a:t>
            </a:r>
            <a:endParaRPr lang="en-US" altLang="en-US" sz="3200" b="1" dirty="0">
              <a:solidFill>
                <a:schemeClr val="accent3">
                  <a:lumMod val="20000"/>
                  <a:lumOff val="80000"/>
                </a:schemeClr>
              </a:solidFill>
              <a:latin typeface="+mj-lt"/>
              <a:cs typeface="Times New Roman" panose="02020603050405020304" pitchFamily="18" charset="0"/>
            </a:endParaRPr>
          </a:p>
        </p:txBody>
      </p:sp>
      <p:sp>
        <p:nvSpPr>
          <p:cNvPr id="3" name="TextBox 2"/>
          <p:cNvSpPr txBox="1"/>
          <p:nvPr/>
        </p:nvSpPr>
        <p:spPr>
          <a:xfrm>
            <a:off x="4932462" y="5581878"/>
            <a:ext cx="3952302" cy="307777"/>
          </a:xfrm>
          <a:prstGeom prst="rect">
            <a:avLst/>
          </a:prstGeom>
          <a:noFill/>
        </p:spPr>
        <p:txBody>
          <a:bodyPr wrap="square" rtlCol="0">
            <a:spAutoFit/>
          </a:bodyPr>
          <a:lstStyle/>
          <a:p>
            <a:r>
              <a:rPr lang="en-US" sz="1400" b="1" i="1" dirty="0" smtClean="0">
                <a:solidFill>
                  <a:schemeClr val="tx2">
                    <a:lumMod val="75000"/>
                  </a:schemeClr>
                </a:solidFill>
                <a:latin typeface="Times New Roman" panose="02020603050405020304" pitchFamily="18" charset="0"/>
                <a:cs typeface="Times New Roman" panose="02020603050405020304" pitchFamily="18" charset="0"/>
              </a:rPr>
              <a:t>D. Kumah, et al. Phys. Rev. </a:t>
            </a:r>
            <a:r>
              <a:rPr lang="en-US" sz="1400" b="1" i="1" dirty="0" err="1" smtClean="0">
                <a:solidFill>
                  <a:schemeClr val="tx2">
                    <a:lumMod val="75000"/>
                  </a:schemeClr>
                </a:solidFill>
                <a:latin typeface="Times New Roman" panose="02020603050405020304" pitchFamily="18" charset="0"/>
                <a:cs typeface="Times New Roman" panose="02020603050405020304" pitchFamily="18" charset="0"/>
              </a:rPr>
              <a:t>Lett</a:t>
            </a:r>
            <a:r>
              <a:rPr lang="en-US" sz="1400" b="1" i="1" dirty="0" smtClean="0">
                <a:solidFill>
                  <a:schemeClr val="tx2">
                    <a:lumMod val="75000"/>
                  </a:schemeClr>
                </a:solidFill>
                <a:latin typeface="Times New Roman" panose="02020603050405020304" pitchFamily="18" charset="0"/>
                <a:cs typeface="Times New Roman" panose="02020603050405020304" pitchFamily="18" charset="0"/>
              </a:rPr>
              <a:t>. 116, 106101, 2016</a:t>
            </a:r>
            <a:endParaRPr lang="en-US" sz="1400" b="1" i="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5064055" y="2133600"/>
            <a:ext cx="4038600" cy="1877437"/>
          </a:xfrm>
          <a:prstGeom prst="rect">
            <a:avLst/>
          </a:prstGeom>
        </p:spPr>
        <p:txBody>
          <a:bodyPr wrap="square">
            <a:spAutoFit/>
          </a:bodyPr>
          <a:lstStyle/>
          <a:p>
            <a:pPr algn="just"/>
            <a:endParaRPr lang="en-US" sz="1600" dirty="0"/>
          </a:p>
          <a:p>
            <a:pPr algn="just"/>
            <a:r>
              <a:rPr lang="en-US" sz="2000" b="1" dirty="0" smtClean="0">
                <a:latin typeface="Times New Roman" panose="02020603050405020304" pitchFamily="18" charset="0"/>
                <a:cs typeface="Times New Roman" panose="02020603050405020304" pitchFamily="18" charset="0"/>
              </a:rPr>
              <a:t>H</a:t>
            </a:r>
            <a:r>
              <a:rPr lang="en-US" sz="1600" dirty="0" smtClean="0">
                <a:latin typeface="Times New Roman" panose="02020603050405020304" pitchFamily="18" charset="0"/>
                <a:cs typeface="Times New Roman" panose="02020603050405020304" pitchFamily="18" charset="0"/>
              </a:rPr>
              <a:t>ere, a germanium surface (purple atoms) squeezes a BaTiO</a:t>
            </a:r>
            <a:r>
              <a:rPr lang="en-US" sz="1600" baseline="-25000" dirty="0" smtClean="0">
                <a:latin typeface="Times New Roman" panose="02020603050405020304" pitchFamily="18" charset="0"/>
                <a:cs typeface="Times New Roman" panose="02020603050405020304" pitchFamily="18" charset="0"/>
              </a:rPr>
              <a:t>3</a:t>
            </a:r>
            <a:r>
              <a:rPr lang="en-US" sz="1600" dirty="0" smtClean="0">
                <a:latin typeface="Times New Roman" panose="02020603050405020304" pitchFamily="18" charset="0"/>
                <a:cs typeface="Times New Roman" panose="02020603050405020304" pitchFamily="18" charset="0"/>
              </a:rPr>
              <a:t> thin film above, revealing a hidden phase not seen in the bulk.  The hidden phase of BaTiO</a:t>
            </a:r>
            <a:r>
              <a:rPr lang="en-US" sz="1600" baseline="-25000" dirty="0" smtClean="0">
                <a:latin typeface="Times New Roman" panose="02020603050405020304" pitchFamily="18" charset="0"/>
                <a:cs typeface="Times New Roman" panose="02020603050405020304" pitchFamily="18" charset="0"/>
              </a:rPr>
              <a:t>3</a:t>
            </a:r>
            <a:r>
              <a:rPr lang="en-US" sz="1600" dirty="0" smtClean="0">
                <a:latin typeface="Times New Roman" panose="02020603050405020304" pitchFamily="18" charset="0"/>
                <a:cs typeface="Times New Roman" panose="02020603050405020304" pitchFamily="18" charset="0"/>
              </a:rPr>
              <a:t> shows oxygen </a:t>
            </a:r>
            <a:r>
              <a:rPr lang="en-US" sz="1600" dirty="0" err="1" smtClean="0">
                <a:latin typeface="Times New Roman" panose="02020603050405020304" pitchFamily="18" charset="0"/>
                <a:cs typeface="Times New Roman" panose="02020603050405020304" pitchFamily="18" charset="0"/>
              </a:rPr>
              <a:t>octahedra</a:t>
            </a:r>
            <a:r>
              <a:rPr lang="en-US" sz="1600" dirty="0" smtClean="0">
                <a:latin typeface="Times New Roman" panose="02020603050405020304" pitchFamily="18" charset="0"/>
                <a:cs typeface="Times New Roman" panose="02020603050405020304" pitchFamily="18" charset="0"/>
              </a:rPr>
              <a:t> cages (shaded in aqua) alternating in size.</a:t>
            </a:r>
          </a:p>
          <a:p>
            <a:pPr algn="just"/>
            <a:endParaRPr lang="en-US" sz="1600" dirty="0">
              <a:latin typeface="Times New Roman" panose="02020603050405020304" pitchFamily="18" charset="0"/>
              <a:cs typeface="Times New Roman" panose="02020603050405020304" pitchFamily="18" charset="0"/>
            </a:endParaRPr>
          </a:p>
        </p:txBody>
      </p:sp>
      <p:sp>
        <p:nvSpPr>
          <p:cNvPr id="16" name="Rectangle 15"/>
          <p:cNvSpPr/>
          <p:nvPr/>
        </p:nvSpPr>
        <p:spPr>
          <a:xfrm>
            <a:off x="5064055" y="3962400"/>
            <a:ext cx="4038600" cy="1692771"/>
          </a:xfrm>
          <a:prstGeom prst="rect">
            <a:avLst/>
          </a:prstGeom>
        </p:spPr>
        <p:txBody>
          <a:bodyPr wrap="square">
            <a:spAutoFit/>
          </a:bodyPr>
          <a:lstStyle/>
          <a:p>
            <a:pPr algn="just"/>
            <a:r>
              <a:rPr lang="en-US" sz="2000" b="1" dirty="0" smtClean="0">
                <a:latin typeface="Times New Roman" panose="02020603050405020304" pitchFamily="18" charset="0"/>
                <a:cs typeface="Times New Roman" panose="02020603050405020304" pitchFamily="18" charset="0"/>
              </a:rPr>
              <a:t>B</a:t>
            </a:r>
            <a:r>
              <a:rPr lang="en-US" sz="1600" dirty="0" smtClean="0">
                <a:latin typeface="Times New Roman" panose="02020603050405020304" pitchFamily="18" charset="0"/>
                <a:cs typeface="Times New Roman" panose="02020603050405020304" pitchFamily="18" charset="0"/>
              </a:rPr>
              <a:t>y combining theory, synchrotron x-ray diffraction, and electron microscopy, a </a:t>
            </a:r>
            <a:r>
              <a:rPr lang="en-US" sz="1600" dirty="0">
                <a:latin typeface="Times New Roman" panose="02020603050405020304" pitchFamily="18" charset="0"/>
                <a:cs typeface="Times New Roman" panose="02020603050405020304" pitchFamily="18" charset="0"/>
              </a:rPr>
              <a:t>new materials design approach </a:t>
            </a:r>
            <a:r>
              <a:rPr lang="en-US" sz="1600" dirty="0" smtClean="0">
                <a:latin typeface="Times New Roman" panose="02020603050405020304" pitchFamily="18" charset="0"/>
                <a:cs typeface="Times New Roman" panose="02020603050405020304" pitchFamily="18" charset="0"/>
              </a:rPr>
              <a:t>has uncovered hidden </a:t>
            </a:r>
            <a:r>
              <a:rPr lang="en-US" sz="1600" dirty="0">
                <a:latin typeface="Times New Roman" panose="02020603050405020304" pitchFamily="18" charset="0"/>
                <a:cs typeface="Times New Roman" panose="02020603050405020304" pitchFamily="18" charset="0"/>
              </a:rPr>
              <a:t>traits of a material </a:t>
            </a:r>
            <a:r>
              <a:rPr lang="en-US" sz="1600" dirty="0" smtClean="0">
                <a:latin typeface="Times New Roman" panose="02020603050405020304" pitchFamily="18" charset="0"/>
                <a:cs typeface="Times New Roman" panose="02020603050405020304" pitchFamily="18" charset="0"/>
              </a:rPr>
              <a:t>that can </a:t>
            </a:r>
            <a:r>
              <a:rPr lang="en-US" sz="1600" dirty="0">
                <a:latin typeface="Times New Roman" panose="02020603050405020304" pitchFamily="18" charset="0"/>
                <a:cs typeface="Times New Roman" panose="02020603050405020304" pitchFamily="18" charset="0"/>
              </a:rPr>
              <a:t>be expressed through articulated forces at an interface.  </a:t>
            </a:r>
          </a:p>
        </p:txBody>
      </p:sp>
      <p:sp>
        <p:nvSpPr>
          <p:cNvPr id="17" name="Rectangle 16"/>
          <p:cNvSpPr/>
          <p:nvPr/>
        </p:nvSpPr>
        <p:spPr>
          <a:xfrm>
            <a:off x="5064055" y="1512983"/>
            <a:ext cx="4038600" cy="892552"/>
          </a:xfrm>
          <a:prstGeom prst="rect">
            <a:avLst/>
          </a:prstGeom>
        </p:spPr>
        <p:txBody>
          <a:bodyPr wrap="square">
            <a:spAutoFit/>
          </a:bodyPr>
          <a:lstStyle/>
          <a:p>
            <a:pPr algn="just"/>
            <a:r>
              <a:rPr lang="en-US" sz="2000" b="1" dirty="0" smtClean="0">
                <a:latin typeface="Times New Roman" panose="02020603050405020304" pitchFamily="18" charset="0"/>
                <a:cs typeface="Times New Roman" panose="02020603050405020304" pitchFamily="18" charset="0"/>
              </a:rPr>
              <a:t>S</a:t>
            </a:r>
            <a:r>
              <a:rPr lang="en-US" sz="1600" dirty="0" smtClean="0">
                <a:latin typeface="Times New Roman" panose="02020603050405020304" pitchFamily="18" charset="0"/>
                <a:cs typeface="Times New Roman" panose="02020603050405020304" pitchFamily="18" charset="0"/>
              </a:rPr>
              <a:t>trong interactions at the interface between a crystalline film and substrate can impart new structure to thin films.</a:t>
            </a:r>
            <a:endParaRPr lang="en-US" sz="16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685800" y="5470505"/>
            <a:ext cx="2775375" cy="338554"/>
          </a:xfrm>
          <a:prstGeom prst="rect">
            <a:avLst/>
          </a:prstGeom>
          <a:noFill/>
        </p:spPr>
        <p:txBody>
          <a:bodyPr wrap="none" rtlCol="0">
            <a:spAutoFit/>
          </a:bodyPr>
          <a:lstStyle/>
          <a:p>
            <a:r>
              <a:rPr lang="en-US" sz="1600" b="1" i="1" dirty="0" smtClean="0">
                <a:solidFill>
                  <a:schemeClr val="tx2"/>
                </a:solidFill>
                <a:latin typeface="Times New Roman" panose="02020603050405020304" pitchFamily="18" charset="0"/>
                <a:cs typeface="Times New Roman" panose="02020603050405020304" pitchFamily="18" charset="0"/>
              </a:rPr>
              <a:t>Ismail-</a:t>
            </a:r>
            <a:r>
              <a:rPr lang="en-US" sz="1600" b="1" i="1" dirty="0" err="1" smtClean="0">
                <a:solidFill>
                  <a:schemeClr val="tx2"/>
                </a:solidFill>
                <a:latin typeface="Times New Roman" panose="02020603050405020304" pitchFamily="18" charset="0"/>
                <a:cs typeface="Times New Roman" panose="02020603050405020304" pitchFamily="18" charset="0"/>
              </a:rPr>
              <a:t>Beigi</a:t>
            </a:r>
            <a:r>
              <a:rPr lang="en-US" sz="1600" i="1" dirty="0" smtClean="0">
                <a:solidFill>
                  <a:schemeClr val="tx2"/>
                </a:solidFill>
                <a:latin typeface="Times New Roman" panose="02020603050405020304" pitchFamily="18" charset="0"/>
                <a:cs typeface="Times New Roman" panose="02020603050405020304" pitchFamily="18" charset="0"/>
              </a:rPr>
              <a:t>, </a:t>
            </a:r>
            <a:r>
              <a:rPr lang="en-US" sz="1600" b="1" i="1" dirty="0" err="1" smtClean="0">
                <a:solidFill>
                  <a:schemeClr val="tx2"/>
                </a:solidFill>
                <a:latin typeface="Times New Roman" panose="02020603050405020304" pitchFamily="18" charset="0"/>
                <a:cs typeface="Times New Roman" panose="02020603050405020304" pitchFamily="18" charset="0"/>
              </a:rPr>
              <a:t>Ahn</a:t>
            </a:r>
            <a:r>
              <a:rPr lang="en-US" sz="1600" i="1" dirty="0" smtClean="0">
                <a:solidFill>
                  <a:schemeClr val="tx2"/>
                </a:solidFill>
                <a:latin typeface="Times New Roman" panose="02020603050405020304" pitchFamily="18" charset="0"/>
                <a:cs typeface="Times New Roman" panose="02020603050405020304" pitchFamily="18" charset="0"/>
              </a:rPr>
              <a:t>, </a:t>
            </a:r>
            <a:r>
              <a:rPr lang="en-US" sz="1600" b="1" i="1" dirty="0" smtClean="0">
                <a:solidFill>
                  <a:schemeClr val="tx2"/>
                </a:solidFill>
                <a:latin typeface="Times New Roman" panose="02020603050405020304" pitchFamily="18" charset="0"/>
                <a:cs typeface="Times New Roman" panose="02020603050405020304" pitchFamily="18" charset="0"/>
              </a:rPr>
              <a:t>and Walker</a:t>
            </a:r>
            <a:endParaRPr lang="en-US" sz="1600" b="1" i="1" dirty="0">
              <a:solidFill>
                <a:schemeClr val="tx2"/>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59434" y="4736418"/>
            <a:ext cx="4478934" cy="584775"/>
          </a:xfrm>
          <a:prstGeom prst="rect">
            <a:avLst/>
          </a:prstGeom>
          <a:noFill/>
        </p:spPr>
        <p:txBody>
          <a:bodyPr wrap="square" rtlCol="0">
            <a:spAutoFit/>
          </a:bodyPr>
          <a:lstStyle/>
          <a:p>
            <a:pPr algn="ctr"/>
            <a:r>
              <a:rPr lang="en-US" sz="1600" dirty="0" smtClean="0">
                <a:latin typeface="Times New Roman" panose="02020603050405020304" pitchFamily="18" charset="0"/>
                <a:cs typeface="Times New Roman" panose="02020603050405020304" pitchFamily="18" charset="0"/>
              </a:rPr>
              <a:t>Cross section of a thin film of BaTiO</a:t>
            </a:r>
            <a:r>
              <a:rPr lang="en-US" sz="1600" baseline="-25000" dirty="0" smtClean="0">
                <a:latin typeface="Times New Roman" panose="02020603050405020304" pitchFamily="18" charset="0"/>
                <a:cs typeface="Times New Roman" panose="02020603050405020304" pitchFamily="18" charset="0"/>
              </a:rPr>
              <a:t>3</a:t>
            </a:r>
            <a:r>
              <a:rPr lang="en-US" sz="1600" dirty="0" smtClean="0">
                <a:latin typeface="Times New Roman" panose="02020603050405020304" pitchFamily="18" charset="0"/>
                <a:cs typeface="Times New Roman" panose="02020603050405020304" pitchFamily="18" charset="0"/>
              </a:rPr>
              <a:t> on Ge imaged using transmission electron microscopy</a:t>
            </a:r>
            <a:r>
              <a:rPr lang="en-US" sz="1600" dirty="0" smtClean="0"/>
              <a:t>.</a:t>
            </a:r>
            <a:endParaRPr lang="en-US" sz="1600" dirty="0"/>
          </a:p>
        </p:txBody>
      </p:sp>
    </p:spTree>
    <p:extLst>
      <p:ext uri="{BB962C8B-B14F-4D97-AF65-F5344CB8AC3E}">
        <p14:creationId xmlns:p14="http://schemas.microsoft.com/office/powerpoint/2010/main" val="2574460306"/>
      </p:ext>
    </p:extLst>
  </p:cSld>
  <p:clrMapOvr>
    <a:masterClrMapping/>
  </p:clrMapOvr>
</p:sld>
</file>

<file path=ppt/theme/theme1.xml><?xml version="1.0" encoding="utf-8"?>
<a:theme xmlns:a="http://schemas.openxmlformats.org/drawingml/2006/main" name="CRIS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RISP- template" id="{4A85288C-7283-45F6-841B-53F70B2CD648}" vid="{04B9B7E8-9A74-4BED-8D83-F3E09157DF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CRISP_template</Template>
  <TotalTime>2548</TotalTime>
  <Words>399</Words>
  <Application>Microsoft Office PowerPoint</Application>
  <PresentationFormat>On-screen Show (4:3)</PresentationFormat>
  <Paragraphs>10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宋体</vt:lpstr>
      <vt:lpstr>Adobe Garamond Pro</vt:lpstr>
      <vt:lpstr>Arial</vt:lpstr>
      <vt:lpstr>Arial Narrow</vt:lpstr>
      <vt:lpstr>Calibri</vt:lpstr>
      <vt:lpstr>Times New Roman</vt:lpstr>
      <vt:lpstr>CRISP_template</vt:lpstr>
      <vt:lpstr>PowerPoint Presentation</vt:lpstr>
    </vt:vector>
  </TitlesOfParts>
  <Company>Yale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JeanZheng</dc:creator>
  <cp:lastModifiedBy>FJW</cp:lastModifiedBy>
  <cp:revision>59</cp:revision>
  <cp:lastPrinted>2016-05-13T18:26:18Z</cp:lastPrinted>
  <dcterms:created xsi:type="dcterms:W3CDTF">2014-11-10T15:31:14Z</dcterms:created>
  <dcterms:modified xsi:type="dcterms:W3CDTF">2016-05-18T15:02:15Z</dcterms:modified>
</cp:coreProperties>
</file>