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D0AB"/>
    <a:srgbClr val="5DE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9294" autoAdjust="0"/>
  </p:normalViewPr>
  <p:slideViewPr>
    <p:cSldViewPr>
      <p:cViewPr varScale="1">
        <p:scale>
          <a:sx n="39" d="100"/>
          <a:sy n="39" d="100"/>
        </p:scale>
        <p:origin x="290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1BF4C7-F0F7-4913-B772-40EF36717ADE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031D28-0DE1-44C8-80BA-A6A2993C5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58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Professor </a:t>
            </a:r>
            <a:r>
              <a:rPr lang="en-US" dirty="0"/>
              <a:t>André Taylor and </a:t>
            </a:r>
            <a:r>
              <a:rPr lang="en-US" dirty="0" smtClean="0"/>
              <a:t>co-workers </a:t>
            </a:r>
            <a:r>
              <a:rPr lang="en-US" dirty="0"/>
              <a:t>demonstrate how desirable bulk metallic glass compositions can be obtained using a combinatorial approach. It is shown that these alloys can serve as a </a:t>
            </a:r>
            <a:r>
              <a:rPr lang="en-US" dirty="0" smtClean="0"/>
              <a:t>platform</a:t>
            </a:r>
            <a:r>
              <a:rPr lang="en-US" baseline="0" dirty="0" smtClean="0"/>
              <a:t> </a:t>
            </a:r>
            <a:r>
              <a:rPr lang="en-US" dirty="0" smtClean="0"/>
              <a:t>technology </a:t>
            </a:r>
            <a:r>
              <a:rPr lang="en-US" dirty="0"/>
              <a:t>for a wide variety of electrochemical </a:t>
            </a:r>
            <a:r>
              <a:rPr lang="en-US" dirty="0" smtClean="0"/>
              <a:t>applications using a</a:t>
            </a:r>
            <a:r>
              <a:rPr lang="en-US" baseline="0" dirty="0" smtClean="0"/>
              <a:t> range </a:t>
            </a:r>
            <a:r>
              <a:rPr lang="en-US" dirty="0" smtClean="0"/>
              <a:t>of surface modification techniques. </a:t>
            </a:r>
            <a:r>
              <a:rPr lang="en-US" baseline="0" dirty="0" smtClean="0"/>
              <a:t> </a:t>
            </a:r>
            <a:r>
              <a:rPr lang="en-US" dirty="0" smtClean="0"/>
              <a:t>Electrochemical </a:t>
            </a:r>
            <a:r>
              <a:rPr lang="en-US" dirty="0"/>
              <a:t>devices such as fuel cells, </a:t>
            </a:r>
            <a:r>
              <a:rPr lang="en-US" dirty="0" err="1"/>
              <a:t>electrolyzers</a:t>
            </a:r>
            <a:r>
              <a:rPr lang="en-US" dirty="0"/>
              <a:t>, lithium–air batteries, and </a:t>
            </a:r>
            <a:r>
              <a:rPr lang="en-US" dirty="0" err="1"/>
              <a:t>pseudocapacitors</a:t>
            </a:r>
            <a:r>
              <a:rPr lang="en-US" dirty="0"/>
              <a:t> are expected to play a major role in energy conversion/storage in the </a:t>
            </a:r>
            <a:r>
              <a:rPr lang="en-US"/>
              <a:t>future</a:t>
            </a:r>
            <a:r>
              <a:rPr lang="en-US" smtClean="0"/>
              <a:t>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31D28-0DE1-44C8-80BA-A6A2993C5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4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png"/><Relationship Id="rId5" Type="http://schemas.openxmlformats.org/officeDocument/2006/relationships/image" Target="../media/image4.gif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F91A-AF2A-4AAD-B774-D1E97D57ACA0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CBA12-66D3-4F63-ADC3-69F38F41FAE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3874" y="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4767" r="20357" b="14627"/>
          <a:stretch/>
        </p:blipFill>
        <p:spPr>
          <a:xfrm>
            <a:off x="-47268" y="340078"/>
            <a:ext cx="1495068" cy="802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95061"/>
            <a:ext cx="847939" cy="84793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72390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NSF-MRSEC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DMR-1119826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788" y="5924550"/>
            <a:ext cx="9144000" cy="93345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743325" y="6172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NSF-MRSEC 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DMR-1119826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1" b="100000" l="0" r="100000">
                        <a14:backgroundMark x1="16611" y1="18771" x2="16445" y2="382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96000"/>
            <a:ext cx="688086" cy="6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37" y="6055233"/>
            <a:ext cx="1647063" cy="6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6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8702"/>
            <a:ext cx="9144000" cy="98293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4767" r="20357" b="14627"/>
          <a:stretch/>
        </p:blipFill>
        <p:spPr>
          <a:xfrm>
            <a:off x="0" y="100926"/>
            <a:ext cx="1250040" cy="671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73" y="58798"/>
            <a:ext cx="847939" cy="84793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788" y="6172200"/>
            <a:ext cx="9144000" cy="685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3743325" y="628989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NSF-MRSEC 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DMR-1119826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1" b="100000" l="0" r="100000">
                        <a14:backgroundMark x1="16611" y1="18771" x2="16445" y2="382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67157"/>
            <a:ext cx="688086" cy="6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239936"/>
            <a:ext cx="1437513" cy="56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5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98293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4767" r="20357" b="14627"/>
          <a:stretch/>
        </p:blipFill>
        <p:spPr>
          <a:xfrm>
            <a:off x="0" y="100926"/>
            <a:ext cx="1250040" cy="6713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73" y="58798"/>
            <a:ext cx="847939" cy="84793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2390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NSF-MRSEC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DMR-1119826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788" y="6396334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743325" y="6400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NSF-MRSEC 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DMR-1119826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1" b="100000" l="0" r="100000">
                        <a14:backgroundMark x1="16611" y1="18771" x2="16445" y2="382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9804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" y="6421734"/>
            <a:ext cx="1067826" cy="4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965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2390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NSF-MRSEC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DMR-1119826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788" y="6289892"/>
            <a:ext cx="9144000" cy="56810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743325" y="635000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NSF-MRSEC 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DMR-1119826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1" b="100000" l="0" r="100000">
                        <a14:backgroundMark x1="16611" y1="18771" x2="16445" y2="382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297384"/>
            <a:ext cx="530643" cy="530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3" y="6324600"/>
            <a:ext cx="1239753" cy="48953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9144000" cy="7722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4767" r="20357" b="14627"/>
          <a:stretch/>
        </p:blipFill>
        <p:spPr>
          <a:xfrm>
            <a:off x="0" y="0"/>
            <a:ext cx="1250040" cy="671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8799"/>
            <a:ext cx="668612" cy="66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77225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14767" r="20357" b="14627"/>
          <a:stretch/>
        </p:blipFill>
        <p:spPr>
          <a:xfrm>
            <a:off x="0" y="0"/>
            <a:ext cx="1250040" cy="6713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58799"/>
            <a:ext cx="668612" cy="66861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239000" y="63963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NSF-MRSEC</a:t>
            </a:r>
          </a:p>
          <a:p>
            <a:pPr algn="r"/>
            <a:r>
              <a:rPr lang="en-US" sz="1200" b="1" dirty="0" smtClean="0">
                <a:solidFill>
                  <a:schemeClr val="bg1"/>
                </a:solidFill>
              </a:rPr>
              <a:t>DMR-1119826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788" y="6396334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32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3325" y="6400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NSF-MRSEC </a:t>
            </a:r>
          </a:p>
          <a:p>
            <a:pPr algn="ctr"/>
            <a:r>
              <a:rPr lang="en-US" sz="1200" b="1" dirty="0" smtClean="0">
                <a:solidFill>
                  <a:schemeClr val="tx2"/>
                </a:solidFill>
              </a:rPr>
              <a:t>DMR-1119826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1" b="100000" l="0" r="100000">
                        <a14:backgroundMark x1="16611" y1="18771" x2="16445" y2="382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39804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8" y="6421734"/>
            <a:ext cx="1067826" cy="4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80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F91A-AF2A-4AAD-B774-D1E97D57ACA0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CBA12-66D3-4F63-ADC3-69F38F41F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43765" r="65538"/>
          <a:stretch/>
        </p:blipFill>
        <p:spPr>
          <a:xfrm>
            <a:off x="4343400" y="1066800"/>
            <a:ext cx="1718195" cy="2258072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3" name="Picture 2" descr="http://onlinelibrary.wiley.com/store/10.1002/adma.201670064/asset/image_m/adma201670064-gra-0001-m.png?v=1&amp;s=ac831becd728f06709873eb845c8f446a226745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58241"/>
            <a:ext cx="3698625" cy="49344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6" name="文本框 5"/>
          <p:cNvSpPr txBox="1"/>
          <p:nvPr/>
        </p:nvSpPr>
        <p:spPr>
          <a:xfrm>
            <a:off x="914400" y="83403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anose="02020603050405020304" pitchFamily="18" charset="0"/>
              </a:rPr>
              <a:t>Electrocatalytic</a:t>
            </a:r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anose="02020603050405020304" pitchFamily="18" charset="0"/>
              </a:rPr>
              <a:t> Surfaces 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anose="02020603050405020304" pitchFamily="18" charset="0"/>
              </a:rPr>
              <a:t>Using </a:t>
            </a:r>
            <a:endParaRPr lang="en-US" sz="24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anose="02020603050405020304" pitchFamily="18" charset="0"/>
              </a:rPr>
              <a:t>Bulk 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  <a:cs typeface="Times New Roman" panose="02020603050405020304" pitchFamily="18" charset="0"/>
              </a:rPr>
              <a:t>Metallic Glass Nanostructures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3060" y="5100620"/>
            <a:ext cx="36195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1200" b="1" i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Doubek</a:t>
            </a:r>
            <a:r>
              <a:rPr lang="en-US" sz="1200" b="1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2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al., Advanced Materials 28, 1940, 2016</a:t>
            </a:r>
            <a:endParaRPr lang="en-US" sz="1200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 rotWithShape="1">
          <a:blip r:embed="rId3"/>
          <a:srcRect l="46051" t="44489" r="11335" b="5398"/>
          <a:stretch/>
        </p:blipFill>
        <p:spPr>
          <a:xfrm>
            <a:off x="6583680" y="1066800"/>
            <a:ext cx="2145272" cy="20317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3241194"/>
            <a:ext cx="50261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Metallic glass nanostructures provide a new platform for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electrocatalytic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applications. Several surface modification strategies that remove or add metal species (top images) improve the catalytic activity of metallic glass nanostructures.   These strategies were demonstrated for three key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electrocatalytic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reactions important for renewable energy.  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754172"/>
            <a:ext cx="25623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Osuji, </a:t>
            </a:r>
            <a:r>
              <a:rPr lang="en-US" sz="1600" b="1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Schroers</a:t>
            </a:r>
            <a:r>
              <a:rPr lang="en-US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b="1" i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Taylor</a:t>
            </a:r>
            <a:endParaRPr lang="en-US" sz="16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4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SP_templ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ISP- template" id="{4A85288C-7283-45F6-841B-53F70B2CD648}" vid="{04B9B7E8-9A74-4BED-8D83-F3E09157D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CRISP_templateD</Template>
  <TotalTime>666</TotalTime>
  <Words>125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CRISP_templateD</vt:lpstr>
      <vt:lpstr>PowerPoint Presentation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Chahboune, Halima</dc:creator>
  <cp:lastModifiedBy>FJW</cp:lastModifiedBy>
  <cp:revision>32</cp:revision>
  <cp:lastPrinted>2016-05-13T18:07:23Z</cp:lastPrinted>
  <dcterms:created xsi:type="dcterms:W3CDTF">2016-03-18T20:01:42Z</dcterms:created>
  <dcterms:modified xsi:type="dcterms:W3CDTF">2016-05-18T15:03:46Z</dcterms:modified>
</cp:coreProperties>
</file>