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CC196-4A5F-4C90-90A2-0E7A49DE6584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25C4-10FC-4EB8-90F0-84D340953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6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4C33F-1575-704B-9C84-0EE0C0C596E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01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3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2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4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7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2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9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3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EDB1B-9027-4E46-9D19-7870FF06017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46C2-A9E8-41B1-B049-BED48087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46103"/>
            <a:ext cx="849297" cy="84929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365556"/>
            <a:ext cx="9144000" cy="4924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3544" y="635508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Center for Research on Interface Structures and Phenomena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Yale University | Southern Connecticut State University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9000" y="63627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NSF-MRSEC</a:t>
            </a:r>
          </a:p>
          <a:p>
            <a:pPr algn="r"/>
            <a:r>
              <a:rPr lang="en-US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DMR-1119826</a:t>
            </a:r>
            <a:endParaRPr lang="en-US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0" y="6230106"/>
            <a:ext cx="1563531" cy="761816"/>
          </a:xfrm>
          <a:prstGeom prst="rect">
            <a:avLst/>
          </a:prstGeom>
        </p:spPr>
      </p:pic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4925" y="15875"/>
            <a:ext cx="91090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  <a:cs typeface="Arial" charset="0"/>
              </a:rPr>
              <a:t>Heterogeneously integrated ferroelectric optical modulator on silicon with high </a:t>
            </a:r>
            <a:r>
              <a:rPr lang="en-US" sz="1800" b="1" dirty="0" err="1">
                <a:solidFill>
                  <a:schemeClr val="bg1"/>
                </a:solidFill>
                <a:latin typeface="Arial Narrow" panose="020B0606020202030204" pitchFamily="34" charset="0"/>
                <a:cs typeface="Arial" charset="0"/>
              </a:rPr>
              <a:t>Pockels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  <a:cs typeface="Arial" charset="0"/>
              </a:rPr>
              <a:t>’ coefficient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>
              <a:latin typeface="Arial" charset="0"/>
              <a:cs typeface="Arial" charset="0"/>
            </a:endParaRP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4999038" y="1803400"/>
            <a:ext cx="3519487" cy="329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dirty="0">
                <a:latin typeface="Arial Narrow" panose="020B0606020202030204" pitchFamily="34" charset="0"/>
                <a:cs typeface="Arial" charset="0"/>
              </a:rPr>
              <a:t>The collaboration among Hong Tang, Charles </a:t>
            </a:r>
            <a:r>
              <a:rPr lang="en-US" dirty="0" err="1">
                <a:latin typeface="Arial Narrow" panose="020B0606020202030204" pitchFamily="34" charset="0"/>
                <a:cs typeface="Arial" charset="0"/>
              </a:rPr>
              <a:t>Ahn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, and Fred Walker’s </a:t>
            </a:r>
            <a:r>
              <a:rPr lang="en-US" dirty="0" smtClean="0">
                <a:latin typeface="Arial Narrow" panose="020B0606020202030204" pitchFamily="34" charset="0"/>
                <a:cs typeface="Arial" charset="0"/>
              </a:rPr>
              <a:t>groups 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recently realized a new type of electro-optic modulator based on epitaxial ferroelectric BaTiO</a:t>
            </a:r>
            <a:r>
              <a:rPr lang="en-US" baseline="-25000" dirty="0">
                <a:latin typeface="Arial Narrow" panose="020B0606020202030204" pitchFamily="34" charset="0"/>
                <a:cs typeface="Arial" charset="0"/>
              </a:rPr>
              <a:t>3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 on silicon. </a:t>
            </a:r>
            <a:r>
              <a:rPr lang="en-US" dirty="0" smtClean="0">
                <a:latin typeface="Arial Narrow" panose="020B0606020202030204" pitchFamily="34" charset="0"/>
                <a:cs typeface="Arial" charset="0"/>
              </a:rPr>
              <a:t>A very 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high </a:t>
            </a:r>
            <a:r>
              <a:rPr lang="en-US" dirty="0" err="1">
                <a:latin typeface="Arial Narrow" panose="020B0606020202030204" pitchFamily="34" charset="0"/>
                <a:cs typeface="Arial" charset="0"/>
              </a:rPr>
              <a:t>Pockels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’ </a:t>
            </a:r>
            <a:r>
              <a:rPr lang="en-US" dirty="0" smtClean="0">
                <a:latin typeface="Arial Narrow" panose="020B0606020202030204" pitchFamily="34" charset="0"/>
                <a:cs typeface="Arial" charset="0"/>
              </a:rPr>
              <a:t>coefficient, 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up to 213 pm/V, </a:t>
            </a:r>
            <a:r>
              <a:rPr lang="en-US" dirty="0" smtClean="0">
                <a:latin typeface="Arial Narrow" panose="020B0606020202030204" pitchFamily="34" charset="0"/>
                <a:cs typeface="Arial" charset="0"/>
              </a:rPr>
              <a:t>was demonstrated, a 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record value that is more than six times larger than found in commercial optical modulators based on lithium </a:t>
            </a:r>
            <a:r>
              <a:rPr lang="en-US" dirty="0" err="1">
                <a:latin typeface="Arial Narrow" panose="020B0606020202030204" pitchFamily="34" charset="0"/>
                <a:cs typeface="Arial" charset="0"/>
              </a:rPr>
              <a:t>niobate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. The monolithically integrated BaTiO</a:t>
            </a:r>
            <a:r>
              <a:rPr lang="en-US" baseline="-25000" dirty="0">
                <a:latin typeface="Arial Narrow" panose="020B0606020202030204" pitchFamily="34" charset="0"/>
                <a:cs typeface="Arial" charset="0"/>
              </a:rPr>
              <a:t>3</a:t>
            </a:r>
            <a:r>
              <a:rPr lang="en-US" dirty="0">
                <a:latin typeface="Arial Narrow" panose="020B0606020202030204" pitchFamily="34" charset="0"/>
                <a:cs typeface="Arial" charset="0"/>
              </a:rPr>
              <a:t> optical modulators show modulation bandwidth in the gigahertz regime, which is promising for broadband applications. Our work enables new opportunities to enhance silicon technology with novel materials developed </a:t>
            </a:r>
            <a:r>
              <a:rPr lang="en-US" dirty="0" smtClean="0">
                <a:latin typeface="Arial Narrow" panose="020B0606020202030204" pitchFamily="34" charset="0"/>
                <a:cs typeface="Arial" charset="0"/>
              </a:rPr>
              <a:t>in CRISP.</a:t>
            </a:r>
            <a:endParaRPr lang="en-US" dirty="0"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32" name="Text Box 75"/>
          <p:cNvSpPr txBox="1">
            <a:spLocks noChangeArrowheads="1"/>
          </p:cNvSpPr>
          <p:nvPr/>
        </p:nvSpPr>
        <p:spPr bwMode="auto">
          <a:xfrm>
            <a:off x="5105400" y="5788223"/>
            <a:ext cx="40243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9pPr>
          </a:lstStyle>
          <a:p>
            <a:pPr algn="just"/>
            <a:r>
              <a:rPr lang="en-US" b="1" i="1" dirty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H. Tang, F. Walker, C. </a:t>
            </a:r>
            <a:r>
              <a:rPr lang="en-US" b="1" i="1" dirty="0" err="1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Ahn</a:t>
            </a:r>
            <a:r>
              <a:rPr lang="en-US" b="1" i="1" dirty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i="1" dirty="0">
                <a:solidFill>
                  <a:srgbClr val="000066"/>
                </a:solidFill>
                <a:latin typeface="Arial Narrow" panose="020B0606020202030204" pitchFamily="34" charset="0"/>
                <a:cs typeface="Arial" charset="0"/>
              </a:rPr>
              <a:t>(Yale University)</a:t>
            </a:r>
          </a:p>
        </p:txBody>
      </p:sp>
      <p:pic>
        <p:nvPicPr>
          <p:cNvPr id="33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4441825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6025278" y="5102423"/>
            <a:ext cx="31044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 Black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C. </a:t>
            </a:r>
            <a:r>
              <a:rPr lang="en-US" i="1" dirty="0" err="1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Xiong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 et al, </a:t>
            </a:r>
            <a:r>
              <a:rPr lang="en-US" i="1" dirty="0" err="1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Nano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. </a:t>
            </a:r>
            <a:r>
              <a:rPr lang="en-US" i="1" dirty="0" err="1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Lett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cs typeface="Arial" charset="0"/>
              </a:rPr>
              <a:t>. 14, 1419 (2014) </a:t>
            </a:r>
          </a:p>
        </p:txBody>
      </p:sp>
    </p:spTree>
    <p:extLst>
      <p:ext uri="{BB962C8B-B14F-4D97-AF65-F5344CB8AC3E}">
        <p14:creationId xmlns:p14="http://schemas.microsoft.com/office/powerpoint/2010/main" val="41960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JeanZheng</dc:creator>
  <cp:lastModifiedBy>JeanZheng</cp:lastModifiedBy>
  <cp:revision>1</cp:revision>
  <dcterms:created xsi:type="dcterms:W3CDTF">2014-05-22T14:41:38Z</dcterms:created>
  <dcterms:modified xsi:type="dcterms:W3CDTF">2014-05-22T14:44:31Z</dcterms:modified>
</cp:coreProperties>
</file>