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4D3190-C70C-4AF1-96DE-63A801AF4FCA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008D64-A891-45D7-B456-FCFD9C09D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681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Technical </a:t>
            </a:r>
            <a:r>
              <a:rPr lang="en-US" dirty="0" smtClean="0"/>
              <a:t>details</a:t>
            </a:r>
            <a:r>
              <a:rPr lang="en-US" dirty="0"/>
              <a:t>: 3T3 Fibroblasts </a:t>
            </a:r>
            <a:r>
              <a:rPr lang="en-US" dirty="0" smtClean="0"/>
              <a:t>are </a:t>
            </a:r>
            <a:r>
              <a:rPr lang="en-US" dirty="0"/>
              <a:t>grown on control </a:t>
            </a:r>
            <a:r>
              <a:rPr lang="en-US" dirty="0" smtClean="0"/>
              <a:t>flat </a:t>
            </a:r>
            <a:r>
              <a:rPr lang="en-US" dirty="0"/>
              <a:t>and nanopatterned BMGs </a:t>
            </a:r>
            <a:r>
              <a:rPr lang="en-US" dirty="0" smtClean="0"/>
              <a:t>for </a:t>
            </a:r>
            <a:r>
              <a:rPr lang="en-US" dirty="0"/>
              <a:t>24 hours and subsequently analyzed for </a:t>
            </a:r>
            <a:r>
              <a:rPr lang="en-US" dirty="0" smtClean="0"/>
              <a:t>morphology, </a:t>
            </a:r>
            <a:r>
              <a:rPr lang="en-US" dirty="0"/>
              <a:t>focal adhesion </a:t>
            </a:r>
            <a:r>
              <a:rPr lang="en-US" dirty="0" smtClean="0"/>
              <a:t>formation, </a:t>
            </a:r>
            <a:r>
              <a:rPr lang="en-US" dirty="0"/>
              <a:t>and collagen production using immunofluorescence staining. These experiments shed light on the molecular mechanisms that underlie cell-</a:t>
            </a:r>
            <a:r>
              <a:rPr lang="en-US" dirty="0" err="1"/>
              <a:t>nanotopography</a:t>
            </a:r>
            <a:r>
              <a:rPr lang="en-US" dirty="0"/>
              <a:t> interactions.</a:t>
            </a:r>
          </a:p>
          <a:p>
            <a:endParaRPr lang="en-US" dirty="0"/>
          </a:p>
          <a:p>
            <a:r>
              <a:rPr lang="en-US" dirty="0"/>
              <a:t>(A) Scanning electron micrographs of representative fabricated </a:t>
            </a:r>
            <a:r>
              <a:rPr lang="en-US" dirty="0" smtClean="0"/>
              <a:t>flat </a:t>
            </a:r>
            <a:r>
              <a:rPr lang="en-US" dirty="0"/>
              <a:t>and nanopatterned BMGs with feature sizes of 55 nm (BMG-55) and 200nm (BMG-200</a:t>
            </a:r>
            <a:r>
              <a:rPr lang="en-US" dirty="0" smtClean="0"/>
              <a:t>). (B) Representative images of fluorescently labeled </a:t>
            </a:r>
            <a:r>
              <a:rPr lang="en-US" dirty="0" err="1" smtClean="0"/>
              <a:t>paxillin</a:t>
            </a:r>
            <a:r>
              <a:rPr lang="en-US" dirty="0" smtClean="0"/>
              <a:t> (green) and cell nuclei using DAPI (blue) in 3T3 fibroblast cells grown for 24 h on BMGs. (C) </a:t>
            </a:r>
            <a:r>
              <a:rPr lang="en-US" dirty="0"/>
              <a:t>Representative image of 3T3 fibroblasts, grown on BMGs for 24 h. Cells are stained for F-actin (red) and nucleus (blue</a:t>
            </a:r>
            <a:r>
              <a:rPr lang="en-US" dirty="0" smtClean="0"/>
              <a:t>).. </a:t>
            </a:r>
            <a:r>
              <a:rPr lang="en-US" smtClean="0"/>
              <a:t>(D) Representative images </a:t>
            </a:r>
            <a:r>
              <a:rPr lang="en-US" dirty="0"/>
              <a:t>of 3T3 fibroblasts fluorescently labeled for collagen I (green) and DAPI (blue).</a:t>
            </a:r>
          </a:p>
          <a:p>
            <a:endParaRPr lang="en-US" dirty="0"/>
          </a:p>
          <a:p>
            <a:pPr defTabSz="914300">
              <a:defRPr/>
            </a:pP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Education/Outreach: </a:t>
            </a:r>
            <a:r>
              <a:rPr lang="en-US" dirty="0">
                <a:cs typeface="Arial" panose="020B0604020202020204" pitchFamily="34" charset="0"/>
              </a:rPr>
              <a:t>The </a:t>
            </a:r>
            <a:r>
              <a:rPr lang="en-US" dirty="0" err="1">
                <a:cs typeface="Arial" panose="020B0604020202020204" pitchFamily="34" charset="0"/>
              </a:rPr>
              <a:t>Kyriakides</a:t>
            </a:r>
            <a:r>
              <a:rPr lang="en-US" dirty="0">
                <a:cs typeface="Arial" panose="020B0604020202020204" pitchFamily="34" charset="0"/>
              </a:rPr>
              <a:t> Lab is committed to promoting STEM research and hosts undergraduate students as a part of the CRISP REU research program </a:t>
            </a:r>
            <a:r>
              <a:rPr lang="en-US" dirty="0" smtClean="0">
                <a:cs typeface="Arial" panose="020B0604020202020204" pitchFamily="34" charset="0"/>
              </a:rPr>
              <a:t>each </a:t>
            </a:r>
            <a:r>
              <a:rPr lang="en-US" dirty="0">
                <a:cs typeface="Arial" panose="020B0604020202020204" pitchFamily="34" charset="0"/>
              </a:rPr>
              <a:t>summer. Christopher Duncan-Lewis </a:t>
            </a:r>
            <a:r>
              <a:rPr lang="en-US" dirty="0" smtClean="0">
                <a:cs typeface="Arial" panose="020B0604020202020204" pitchFamily="34" charset="0"/>
              </a:rPr>
              <a:t>is </a:t>
            </a:r>
            <a:r>
              <a:rPr lang="en-US" dirty="0">
                <a:cs typeface="Arial" panose="020B0604020202020204" pitchFamily="34" charset="0"/>
              </a:rPr>
              <a:t>one such undergraduate </a:t>
            </a:r>
            <a:r>
              <a:rPr lang="en-US" dirty="0" smtClean="0">
                <a:cs typeface="Arial" panose="020B0604020202020204" pitchFamily="34" charset="0"/>
              </a:rPr>
              <a:t>student, </a:t>
            </a:r>
            <a:r>
              <a:rPr lang="en-US" dirty="0">
                <a:cs typeface="Arial" panose="020B0604020202020204" pitchFamily="34" charset="0"/>
              </a:rPr>
              <a:t>who is a co-author in the highlighted manuscript.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53106-879C-4FDC-AFED-324C1CCC9B5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793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E5AB9-3D7B-49E0-975F-E708943C1583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E2EA-84CA-4965-BC36-D1B83CD65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858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E5AB9-3D7B-49E0-975F-E708943C1583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E2EA-84CA-4965-BC36-D1B83CD65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570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E5AB9-3D7B-49E0-975F-E708943C1583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E2EA-84CA-4965-BC36-D1B83CD65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709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E5AB9-3D7B-49E0-975F-E708943C1583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E2EA-84CA-4965-BC36-D1B83CD65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307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E5AB9-3D7B-49E0-975F-E708943C1583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E2EA-84CA-4965-BC36-D1B83CD65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315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E5AB9-3D7B-49E0-975F-E708943C1583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E2EA-84CA-4965-BC36-D1B83CD65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033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E5AB9-3D7B-49E0-975F-E708943C1583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E2EA-84CA-4965-BC36-D1B83CD65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736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E5AB9-3D7B-49E0-975F-E708943C1583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E2EA-84CA-4965-BC36-D1B83CD65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811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E5AB9-3D7B-49E0-975F-E708943C1583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E2EA-84CA-4965-BC36-D1B83CD65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219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E5AB9-3D7B-49E0-975F-E708943C1583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E2EA-84CA-4965-BC36-D1B83CD65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405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E5AB9-3D7B-49E0-975F-E708943C1583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E2EA-84CA-4965-BC36-D1B83CD65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388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E5AB9-3D7B-49E0-975F-E708943C1583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3E2EA-84CA-4965-BC36-D1B83CD65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570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533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0"/>
            <a:ext cx="8229600" cy="53340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Engineering Cellular Response Using Nanopatterned Bulk Metallic Glass (BMG)</a:t>
            </a:r>
            <a:endParaRPr lang="en-US" sz="2000" b="1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097" y="-11097"/>
            <a:ext cx="849297" cy="849297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6365556"/>
            <a:ext cx="9144000" cy="49244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923544" y="6355080"/>
            <a:ext cx="769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Center for Research on Interface Structures and Phenomena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Yale University | Southern Connecticut State University</a:t>
            </a:r>
            <a:endParaRPr lang="en-US" sz="1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32904" y="6336792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NSF-MRSEC</a:t>
            </a:r>
          </a:p>
          <a:p>
            <a:pPr algn="r"/>
            <a:r>
              <a:rPr lang="en-US" sz="1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DMR-1119826</a:t>
            </a:r>
            <a:endParaRPr lang="en-US" sz="1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1000" y="6230106"/>
            <a:ext cx="1563531" cy="76181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105400" y="1098189"/>
            <a:ext cx="3962400" cy="4344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4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Biomaterials implanted in the body evoke a “Foreign body response” which results in encapsulation of the material in a collagen-rich protein capsule. Fibroblast cells, which produce collagen, mediate this process that leads to biomaterial rejection / device failure </a:t>
            </a:r>
            <a:r>
              <a:rPr lang="en-US" sz="1400" i="1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vivo. </a:t>
            </a:r>
            <a:r>
              <a:rPr lang="en-US" sz="14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Surface nanotopography of BMGs can be used to engineer fibroblast-material interactions.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4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shown here, varying nanopattern BMG nanopattern dimensions (a) leads to changes in the formation and distribution of protein complexes that mediate cell-material adhesion in fibroblasts (b). This leads to a decrease in intracellular levels of Rho-A </a:t>
            </a:r>
            <a:r>
              <a:rPr lang="en-US" sz="1400" dirty="0" err="1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GTPase</a:t>
            </a:r>
            <a:r>
              <a:rPr lang="en-US" sz="14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 protein which is involved in cell spreading and cell function. Fibroblasts grown on nanopatterned BMGs display restricted cell spreading (c) and produce significantly less collagen (d).  Thus, nanopatterned </a:t>
            </a:r>
            <a:r>
              <a:rPr lang="en-US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BMGs </a:t>
            </a:r>
            <a:r>
              <a:rPr lang="en-US" sz="14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limit collagen production in fibroblasts and may </a:t>
            </a:r>
            <a:r>
              <a:rPr lang="en-US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provide a viable approach to control biomaterial rejection and increase implant lifetime. </a:t>
            </a:r>
            <a:endParaRPr lang="en-US" sz="1400" dirty="0" smtClean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029200" y="5356592"/>
            <a:ext cx="4114800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i="1" dirty="0" smtClean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J. Padmanabhan, E. </a:t>
            </a:r>
            <a:r>
              <a:rPr lang="en-US" sz="1200" i="1" dirty="0" err="1" smtClean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Kinser</a:t>
            </a:r>
            <a:r>
              <a:rPr lang="en-US" sz="1200" i="1" dirty="0" smtClean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, M. </a:t>
            </a:r>
            <a:r>
              <a:rPr lang="en-US" sz="1200" i="1" dirty="0" err="1" smtClean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Stalter</a:t>
            </a:r>
            <a:r>
              <a:rPr lang="en-US" sz="1200" i="1" dirty="0" smtClean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, C. Duncan-Lewis</a:t>
            </a:r>
            <a:r>
              <a:rPr lang="en-US" sz="1200" i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,</a:t>
            </a:r>
            <a:r>
              <a:rPr lang="en-US" sz="1200" i="1" dirty="0" smtClean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J. Balestrini</a:t>
            </a:r>
            <a:r>
              <a:rPr lang="en-US" sz="1200" i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, </a:t>
            </a:r>
            <a:r>
              <a:rPr lang="en-US" sz="1200" i="1" dirty="0" smtClean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A. Sawyer</a:t>
            </a:r>
            <a:r>
              <a:rPr lang="en-US" sz="1200" i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, </a:t>
            </a:r>
            <a:r>
              <a:rPr lang="en-US" sz="1200" i="1" dirty="0" smtClean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J. Schroers, </a:t>
            </a:r>
            <a:r>
              <a:rPr lang="en-US" sz="1200" b="1" i="1" dirty="0" smtClean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T. Kyriakides</a:t>
            </a:r>
            <a:r>
              <a:rPr lang="en-US" sz="1200" i="1" dirty="0" smtClean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, Engineering </a:t>
            </a:r>
            <a:r>
              <a:rPr lang="en-US" sz="1200" i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Cellular Response Using Nanopatterned Bulk Metallic Glass. ACS </a:t>
            </a:r>
            <a:r>
              <a:rPr lang="en-US" sz="1200" i="1" dirty="0" err="1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N</a:t>
            </a:r>
            <a:r>
              <a:rPr lang="en-US" sz="1200" i="1" dirty="0" err="1" smtClean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ano</a:t>
            </a:r>
            <a:r>
              <a:rPr lang="en-US" sz="1200" i="1" dirty="0" smtClean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sz="1200" i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2014</a:t>
            </a:r>
            <a:r>
              <a:rPr lang="en-US" sz="1200" i="1" dirty="0" smtClean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n-US" sz="11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1000" y="938816"/>
            <a:ext cx="4155283" cy="454758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0" y="1066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a)</a:t>
            </a:r>
            <a:endParaRPr lang="en-U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-35717" y="2071372"/>
            <a:ext cx="416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b)</a:t>
            </a:r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0" y="3276600"/>
            <a:ext cx="416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c)</a:t>
            </a:r>
            <a:endParaRPr lang="en-US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-35717" y="4343400"/>
            <a:ext cx="416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2000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439</Words>
  <Application>Microsoft Office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Engineering Cellular Response Using Nanopatterned Bulk Metallic Glass (BMG)</vt:lpstr>
    </vt:vector>
  </TitlesOfParts>
  <Company>Yale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Cellular Response Using Nanopatterned Bulk Metallic Glass (BMG)</dc:title>
  <dc:creator>JeanZheng</dc:creator>
  <cp:lastModifiedBy>JeanZheng</cp:lastModifiedBy>
  <cp:revision>1</cp:revision>
  <dcterms:created xsi:type="dcterms:W3CDTF">2014-05-22T14:46:51Z</dcterms:created>
  <dcterms:modified xsi:type="dcterms:W3CDTF">2014-05-22T14:47:41Z</dcterms:modified>
</cp:coreProperties>
</file>