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8" name="Picture 6" descr="DMR Templates BMAT.jpg"/>
          <p:cNvPicPr/>
          <p:nvPr/>
        </p:nvPicPr>
        <p:blipFill>
          <a:blip r:embed="rId15"/>
          <a:stretch/>
        </p:blipFill>
        <p:spPr>
          <a:xfrm>
            <a:off x="0" y="0"/>
            <a:ext cx="9143280" cy="6857280"/>
          </a:xfrm>
          <a:prstGeom prst="rect">
            <a:avLst/>
          </a:prstGeom>
          <a:ln>
            <a:noFill/>
          </a:ln>
        </p:spPr>
      </p:pic>
      <p:pic>
        <p:nvPicPr>
          <p:cNvPr id="9" name="Picture 7" descr="DMR Templates MMN.jpg"/>
          <p:cNvPicPr/>
          <p:nvPr/>
        </p:nvPicPr>
        <p:blipFill>
          <a:blip r:embed="rId16"/>
          <a:stretch/>
        </p:blipFill>
        <p:spPr>
          <a:xfrm>
            <a:off x="0" y="0"/>
            <a:ext cx="9143280" cy="6857280"/>
          </a:xfrm>
          <a:prstGeom prst="rect">
            <a:avLst/>
          </a:prstGeom>
          <a:ln>
            <a:noFill/>
          </a:ln>
        </p:spPr>
      </p:pic>
      <p:pic>
        <p:nvPicPr>
          <p:cNvPr id="2" name="Picture 8" descr="DMR Templates CER.jpg"/>
          <p:cNvPicPr/>
          <p:nvPr/>
        </p:nvPicPr>
        <p:blipFill>
          <a:blip r:embed="rId17"/>
          <a:stretch/>
        </p:blipFill>
        <p:spPr>
          <a:xfrm>
            <a:off x="0" y="0"/>
            <a:ext cx="9143280" cy="6857280"/>
          </a:xfrm>
          <a:prstGeom prst="rect">
            <a:avLst/>
          </a:prstGeom>
          <a:ln>
            <a:noFill/>
          </a:ln>
        </p:spPr>
      </p:pic>
      <p:pic>
        <p:nvPicPr>
          <p:cNvPr id="3" name="Picture 9" descr="DMR Templates CMMT.jpg"/>
          <p:cNvPicPr/>
          <p:nvPr/>
        </p:nvPicPr>
        <p:blipFill>
          <a:blip r:embed="rId18"/>
          <a:stretch/>
        </p:blipFill>
        <p:spPr>
          <a:xfrm>
            <a:off x="0" y="0"/>
            <a:ext cx="9143280" cy="6857280"/>
          </a:xfrm>
          <a:prstGeom prst="rect">
            <a:avLst/>
          </a:prstGeom>
          <a:ln>
            <a:noFill/>
          </a:ln>
        </p:spPr>
      </p:pic>
      <p:pic>
        <p:nvPicPr>
          <p:cNvPr id="4" name="Picture 10" descr="DMR Templates D.jpg"/>
          <p:cNvPicPr/>
          <p:nvPr/>
        </p:nvPicPr>
        <p:blipFill>
          <a:blip r:embed="rId19"/>
          <a:stretch/>
        </p:blipFill>
        <p:spPr>
          <a:xfrm>
            <a:off x="0" y="0"/>
            <a:ext cx="9143280" cy="6857280"/>
          </a:xfrm>
          <a:prstGeom prst="rect">
            <a:avLst/>
          </a:prstGeom>
          <a:ln>
            <a:noFill/>
          </a:ln>
        </p:spPr>
      </p:pic>
      <p:pic>
        <p:nvPicPr>
          <p:cNvPr id="5" name="Picture 11" descr="DMR Templates 88P.jpg"/>
          <p:cNvPicPr/>
          <p:nvPr/>
        </p:nvPicPr>
        <p:blipFill>
          <a:blip r:embed="rId20"/>
          <a:stretch/>
        </p:blipFill>
        <p:spPr>
          <a:xfrm>
            <a:off x="0" y="0"/>
            <a:ext cx="9143280" cy="6857280"/>
          </a:xfrm>
          <a:prstGeom prst="rect">
            <a:avLst/>
          </a:prstGeom>
          <a:ln>
            <a:noFill/>
          </a:ln>
        </p:spPr>
      </p:pic>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Figure: Heat perturbations reset the creep rate and the timescale of relaxation "/>
          <p:cNvPicPr/>
          <p:nvPr/>
        </p:nvPicPr>
        <p:blipFill>
          <a:blip r:embed="rId2"/>
          <a:stretch/>
        </p:blipFill>
        <p:spPr>
          <a:xfrm>
            <a:off x="4895412" y="3590280"/>
            <a:ext cx="1795680" cy="1414080"/>
          </a:xfrm>
          <a:prstGeom prst="rect">
            <a:avLst/>
          </a:prstGeom>
          <a:ln>
            <a:noFill/>
          </a:ln>
        </p:spPr>
      </p:pic>
      <p:pic>
        <p:nvPicPr>
          <p:cNvPr id="45" name="Picture 44" descr="Figure: tapping reduces the creep rate, and confines deformation to the free surface"/>
          <p:cNvPicPr/>
          <p:nvPr/>
        </p:nvPicPr>
        <p:blipFill>
          <a:blip r:embed="rId3"/>
          <a:stretch/>
        </p:blipFill>
        <p:spPr>
          <a:xfrm>
            <a:off x="6859326" y="3590280"/>
            <a:ext cx="1926000" cy="1414080"/>
          </a:xfrm>
          <a:prstGeom prst="rect">
            <a:avLst/>
          </a:prstGeom>
          <a:ln>
            <a:noFill/>
          </a:ln>
        </p:spPr>
      </p:pic>
      <p:sp>
        <p:nvSpPr>
          <p:cNvPr id="46" name="CustomShape 1"/>
          <p:cNvSpPr/>
          <p:nvPr/>
        </p:nvSpPr>
        <p:spPr>
          <a:xfrm>
            <a:off x="3388093" y="110520"/>
            <a:ext cx="5616227" cy="8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900" b="1" strike="noStrike" spc="-1" dirty="0">
                <a:solidFill>
                  <a:srgbClr val="000000"/>
                </a:solidFill>
                <a:latin typeface="News Gothic MT"/>
              </a:rPr>
              <a:t>The Perpetual Fragility of Creeping Hillslopes</a:t>
            </a:r>
            <a:endParaRPr lang="en-US" sz="1900" b="0" strike="noStrike" spc="-1" dirty="0">
              <a:latin typeface="Arial"/>
            </a:endParaRPr>
          </a:p>
        </p:txBody>
      </p:sp>
      <p:sp>
        <p:nvSpPr>
          <p:cNvPr id="47" name="CustomShape 2"/>
          <p:cNvSpPr/>
          <p:nvPr/>
        </p:nvSpPr>
        <p:spPr>
          <a:xfrm>
            <a:off x="4368960" y="1029444"/>
            <a:ext cx="479412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100" b="1" strike="noStrike" spc="-1" dirty="0">
                <a:solidFill>
                  <a:srgbClr val="FFFFFF"/>
                </a:solidFill>
                <a:latin typeface="News Gothic MT"/>
                <a:ea typeface="DejaVu Sans"/>
              </a:rPr>
              <a:t>Douglas J. </a:t>
            </a:r>
            <a:r>
              <a:rPr lang="en-US" sz="1100" b="1" strike="noStrike" spc="-1" dirty="0" err="1">
                <a:solidFill>
                  <a:srgbClr val="FFFFFF"/>
                </a:solidFill>
                <a:latin typeface="News Gothic MT"/>
                <a:ea typeface="DejaVu Sans"/>
              </a:rPr>
              <a:t>Jerolmack</a:t>
            </a:r>
            <a:r>
              <a:rPr lang="en-US" sz="1100" b="1" strike="noStrike" spc="-1" dirty="0">
                <a:solidFill>
                  <a:srgbClr val="FFFFFF"/>
                </a:solidFill>
                <a:latin typeface="News Gothic MT"/>
                <a:ea typeface="DejaVu Sans"/>
              </a:rPr>
              <a:t>, Paulo E. Arratia, &amp; Robert A. </a:t>
            </a:r>
            <a:r>
              <a:rPr lang="en-US" sz="1100" b="1" strike="noStrike" spc="-1" dirty="0" err="1">
                <a:solidFill>
                  <a:srgbClr val="FFFFFF"/>
                </a:solidFill>
                <a:latin typeface="News Gothic MT"/>
                <a:ea typeface="DejaVu Sans"/>
              </a:rPr>
              <a:t>Riggleman</a:t>
            </a:r>
            <a:endParaRPr lang="en-US" sz="1100" b="1" strike="noStrike" spc="-1" dirty="0">
              <a:solidFill>
                <a:srgbClr val="FFFFFF"/>
              </a:solidFill>
              <a:latin typeface="News Gothic MT"/>
              <a:ea typeface="DejaVu Sans"/>
            </a:endParaRPr>
          </a:p>
          <a:p>
            <a:pPr>
              <a:lnSpc>
                <a:spcPct val="100000"/>
              </a:lnSpc>
            </a:pPr>
            <a:r>
              <a:rPr lang="en-US" sz="1100" b="1" strike="noStrike" spc="-1" dirty="0">
                <a:solidFill>
                  <a:srgbClr val="FFFFFF"/>
                </a:solidFill>
                <a:latin typeface="News Gothic MT"/>
                <a:ea typeface="DejaVu Sans"/>
              </a:rPr>
              <a:t>University of Pennsylvania</a:t>
            </a:r>
            <a:endParaRPr lang="en-US" sz="1100" b="0" strike="noStrike" spc="-1" dirty="0">
              <a:latin typeface="Arial"/>
            </a:endParaRPr>
          </a:p>
        </p:txBody>
      </p:sp>
      <p:sp>
        <p:nvSpPr>
          <p:cNvPr id="48" name="CustomShape 3"/>
          <p:cNvSpPr/>
          <p:nvPr/>
        </p:nvSpPr>
        <p:spPr>
          <a:xfrm>
            <a:off x="152280" y="302400"/>
            <a:ext cx="2759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800" b="1" strike="noStrike" spc="-1">
                <a:solidFill>
                  <a:srgbClr val="FFFFFF"/>
                </a:solidFill>
                <a:latin typeface="News Gothic MT"/>
                <a:ea typeface="DejaVu Sans"/>
              </a:rPr>
              <a:t>DMR: 1720530</a:t>
            </a:r>
            <a:endParaRPr lang="en-US" sz="1800" b="0" strike="noStrike" spc="-1">
              <a:latin typeface="Arial"/>
            </a:endParaRPr>
          </a:p>
        </p:txBody>
      </p:sp>
      <p:sp>
        <p:nvSpPr>
          <p:cNvPr id="49" name="CustomShape 4"/>
          <p:cNvSpPr/>
          <p:nvPr/>
        </p:nvSpPr>
        <p:spPr>
          <a:xfrm>
            <a:off x="4851133" y="1600200"/>
            <a:ext cx="4016387" cy="4617000"/>
          </a:xfrm>
          <a:prstGeom prst="rect">
            <a:avLst/>
          </a:prstGeom>
          <a:noFill/>
          <a:ln w="9360">
            <a:solidFill>
              <a:schemeClr val="tx1"/>
            </a:solidFill>
            <a:miter/>
          </a:ln>
        </p:spPr>
        <p:style>
          <a:lnRef idx="0">
            <a:scrgbClr r="0" g="0" b="0"/>
          </a:lnRef>
          <a:fillRef idx="0">
            <a:scrgbClr r="0" g="0" b="0"/>
          </a:fillRef>
          <a:effectRef idx="0">
            <a:scrgbClr r="0" g="0" b="0"/>
          </a:effectRef>
          <a:fontRef idx="minor"/>
        </p:style>
      </p:sp>
      <p:sp>
        <p:nvSpPr>
          <p:cNvPr id="50" name="CustomShape 5"/>
          <p:cNvSpPr/>
          <p:nvPr/>
        </p:nvSpPr>
        <p:spPr>
          <a:xfrm>
            <a:off x="152280" y="789480"/>
            <a:ext cx="12020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200" b="1" strike="noStrike" spc="-1">
                <a:solidFill>
                  <a:srgbClr val="002060"/>
                </a:solidFill>
                <a:latin typeface="News Gothic MT"/>
                <a:ea typeface="DejaVu Sans"/>
              </a:rPr>
              <a:t>2021</a:t>
            </a:r>
            <a:endParaRPr lang="en-US" sz="1200" b="0" strike="noStrike" spc="-1">
              <a:latin typeface="Arial"/>
            </a:endParaRPr>
          </a:p>
        </p:txBody>
      </p:sp>
      <p:sp>
        <p:nvSpPr>
          <p:cNvPr id="51" name="CustomShape 6"/>
          <p:cNvSpPr/>
          <p:nvPr/>
        </p:nvSpPr>
        <p:spPr>
          <a:xfrm>
            <a:off x="275760" y="1575360"/>
            <a:ext cx="4575373"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en-US" sz="1400" b="0" strike="noStrike" spc="-1" dirty="0">
                <a:solidFill>
                  <a:srgbClr val="000000"/>
                </a:solidFill>
                <a:latin typeface="Arial"/>
                <a:ea typeface="DejaVu Sans"/>
              </a:rPr>
              <a:t>Soil is a highly disordered granular material. Slow soil deformation (creep) controls the shape of hills in the natural landscape, and is a precursor of catastrophic </a:t>
            </a:r>
            <a:r>
              <a:rPr lang="en-US" sz="1400" b="0" strike="noStrike" spc="-1" dirty="0" err="1">
                <a:solidFill>
                  <a:srgbClr val="000000"/>
                </a:solidFill>
                <a:latin typeface="Arial"/>
                <a:ea typeface="DejaVu Sans"/>
              </a:rPr>
              <a:t>landsliding</a:t>
            </a:r>
            <a:r>
              <a:rPr lang="en-US" sz="1400" b="0" strike="noStrike" spc="-1" dirty="0">
                <a:solidFill>
                  <a:srgbClr val="000000"/>
                </a:solidFill>
                <a:latin typeface="Arial"/>
                <a:ea typeface="DejaVu Sans"/>
              </a:rPr>
              <a:t>. Our work demonstrates a surprising observation: an apparently static sandpile, sitting on a table, is actually alive with motion. We study a 3D granular heap, confined by walls and prepared by pouring. Via Diffusive Wave Spectroscopy (DWS), we observe the existence of spatially-heterogeneous micro-deformations that decay in size and frequency as time progresses but persist up to 11 days after the preparation of the system; the heap relaxes. We find that </a:t>
            </a:r>
            <a:r>
              <a:rPr lang="en-US" sz="1400" b="0" i="1" strike="noStrike" spc="-1" dirty="0">
                <a:solidFill>
                  <a:srgbClr val="000000"/>
                </a:solidFill>
                <a:latin typeface="Arial"/>
                <a:ea typeface="DejaVu Sans"/>
              </a:rPr>
              <a:t>this relaxation can be enhanced  (overaged) or reversed (rejuvenated) </a:t>
            </a:r>
            <a:r>
              <a:rPr lang="en-US" sz="1400" b="0" strike="noStrike" spc="-1" dirty="0">
                <a:solidFill>
                  <a:srgbClr val="000000"/>
                </a:solidFill>
                <a:latin typeface="Arial"/>
                <a:ea typeface="DejaVu Sans"/>
              </a:rPr>
              <a:t>by tuning the types of disturbances applied to system:</a:t>
            </a:r>
            <a:endParaRPr lang="en-US" sz="1400" b="0" strike="noStrike" spc="-1" dirty="0">
              <a:latin typeface="Arial"/>
            </a:endParaRPr>
          </a:p>
          <a:p>
            <a:pPr marL="115920" indent="-115200" algn="just">
              <a:lnSpc>
                <a:spcPct val="100000"/>
              </a:lnSpc>
              <a:buClr>
                <a:srgbClr val="000000"/>
              </a:buClr>
              <a:buFont typeface="Arial"/>
              <a:buChar char="•"/>
            </a:pPr>
            <a:r>
              <a:rPr lang="en-US" sz="1400" b="0" strike="noStrike" spc="-1" dirty="0">
                <a:solidFill>
                  <a:srgbClr val="000000"/>
                </a:solidFill>
                <a:latin typeface="Arial"/>
                <a:ea typeface="DejaVu Sans"/>
              </a:rPr>
              <a:t>Heat induces a small thermal expansion of the grains, which leads to new structural configurations and increases the creep rate</a:t>
            </a:r>
            <a:endParaRPr lang="en-US" sz="1400" b="0" strike="noStrike" spc="-1" dirty="0">
              <a:latin typeface="Arial"/>
            </a:endParaRPr>
          </a:p>
          <a:p>
            <a:pPr marL="115920" indent="-115200" algn="just">
              <a:lnSpc>
                <a:spcPct val="100000"/>
              </a:lnSpc>
              <a:buClr>
                <a:srgbClr val="000000"/>
              </a:buClr>
              <a:buFont typeface="Arial"/>
              <a:buChar char="•"/>
            </a:pPr>
            <a:r>
              <a:rPr lang="en-US" sz="1400" b="0" strike="noStrike" spc="-1" dirty="0">
                <a:solidFill>
                  <a:srgbClr val="000000"/>
                </a:solidFill>
                <a:latin typeface="Arial"/>
                <a:ea typeface="DejaVu Sans"/>
              </a:rPr>
              <a:t>Taps compact the core of the pile, and deformation occurs along a thin surface layer near the free surface</a:t>
            </a:r>
            <a:endParaRPr lang="en-US" sz="1400" b="0" strike="noStrike" spc="-1" dirty="0">
              <a:latin typeface="Arial"/>
            </a:endParaRPr>
          </a:p>
        </p:txBody>
      </p:sp>
      <p:sp>
        <p:nvSpPr>
          <p:cNvPr id="52" name="CustomShape 7"/>
          <p:cNvSpPr/>
          <p:nvPr/>
        </p:nvSpPr>
        <p:spPr>
          <a:xfrm>
            <a:off x="4895412" y="5005800"/>
            <a:ext cx="3875268" cy="11680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000" b="0" i="1" strike="noStrike" spc="-1" dirty="0">
                <a:solidFill>
                  <a:srgbClr val="000000"/>
                </a:solidFill>
                <a:latin typeface="Arial"/>
                <a:ea typeface="DejaVu Sans"/>
              </a:rPr>
              <a:t>(Top) </a:t>
            </a:r>
            <a:r>
              <a:rPr lang="en-US" sz="1000" b="0" strike="noStrike" spc="-1" dirty="0">
                <a:solidFill>
                  <a:srgbClr val="000000"/>
                </a:solidFill>
                <a:latin typeface="Arial"/>
                <a:ea typeface="DejaVu Sans"/>
              </a:rPr>
              <a:t>Experimental setup (left) and map of creep strains within the sandpile measured via Diffusive Wave Spectroscopy (DWS) (right). At the moment of preparation and up to 11 days after pouring (right), spatially-heterogeneous creeping motions appear within the pile. </a:t>
            </a:r>
            <a:r>
              <a:rPr lang="en-US" sz="1000" b="0" i="1" strike="noStrike" spc="-1" dirty="0">
                <a:solidFill>
                  <a:srgbClr val="000000"/>
                </a:solidFill>
                <a:latin typeface="Arial"/>
                <a:ea typeface="DejaVu Sans"/>
              </a:rPr>
              <a:t>(Bottom) </a:t>
            </a:r>
            <a:r>
              <a:rPr lang="en-US" sz="1000" b="0" strike="noStrike" spc="-1" dirty="0">
                <a:solidFill>
                  <a:srgbClr val="000000"/>
                </a:solidFill>
                <a:latin typeface="Arial"/>
                <a:ea typeface="DejaVu Sans"/>
              </a:rPr>
              <a:t>Heat perturbations reset the creep rate and the timescale of relaxation (left) while tapping reduces the creep rate, and confines deformation to the free surface (right)</a:t>
            </a:r>
            <a:endParaRPr lang="en-US" sz="1000" b="0" strike="noStrike" spc="-1" dirty="0">
              <a:latin typeface="Arial"/>
            </a:endParaRPr>
          </a:p>
        </p:txBody>
      </p:sp>
      <p:sp>
        <p:nvSpPr>
          <p:cNvPr id="53" name="CustomShape 8"/>
          <p:cNvSpPr/>
          <p:nvPr/>
        </p:nvSpPr>
        <p:spPr>
          <a:xfrm>
            <a:off x="3310560" y="6262143"/>
            <a:ext cx="3779280" cy="4140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dirty="0">
                <a:solidFill>
                  <a:srgbClr val="000000"/>
                </a:solidFill>
                <a:latin typeface="Arial"/>
                <a:ea typeface="DejaVu Sans"/>
              </a:rPr>
              <a:t>N.S. </a:t>
            </a:r>
            <a:r>
              <a:rPr lang="en-US" sz="1050" b="0" strike="noStrike" spc="-1" dirty="0" err="1">
                <a:solidFill>
                  <a:srgbClr val="000000"/>
                </a:solidFill>
                <a:latin typeface="Arial"/>
                <a:ea typeface="DejaVu Sans"/>
              </a:rPr>
              <a:t>Deshpe</a:t>
            </a:r>
            <a:r>
              <a:rPr lang="en-US" sz="1050" b="0" strike="noStrike" spc="-1" dirty="0">
                <a:solidFill>
                  <a:srgbClr val="000000"/>
                </a:solidFill>
                <a:latin typeface="Arial"/>
                <a:ea typeface="DejaVu Sans"/>
              </a:rPr>
              <a:t>, D.J. Furbish, P.E. Arratia, and D.J. </a:t>
            </a:r>
            <a:r>
              <a:rPr lang="en-US" sz="1050" b="0" strike="noStrike" spc="-1" dirty="0" err="1">
                <a:solidFill>
                  <a:srgbClr val="000000"/>
                </a:solidFill>
                <a:latin typeface="Arial"/>
                <a:ea typeface="DejaVu Sans"/>
              </a:rPr>
              <a:t>Jerolmack</a:t>
            </a:r>
            <a:r>
              <a:rPr lang="en-US" sz="1050" b="0" i="1" strike="noStrike" spc="-1" dirty="0">
                <a:solidFill>
                  <a:srgbClr val="000000"/>
                </a:solidFill>
                <a:latin typeface="Arial"/>
                <a:ea typeface="DejaVu Sans"/>
              </a:rPr>
              <a:t>, </a:t>
            </a:r>
            <a:r>
              <a:rPr lang="en-US" sz="1050" i="1" spc="-1" dirty="0">
                <a:solidFill>
                  <a:srgbClr val="000000"/>
                </a:solidFill>
              </a:rPr>
              <a:t>Nature </a:t>
            </a:r>
            <a:r>
              <a:rPr lang="en-US" sz="1050" b="0" strike="noStrike" spc="-1" dirty="0">
                <a:solidFill>
                  <a:srgbClr val="000000"/>
                </a:solidFill>
                <a:latin typeface="Arial"/>
                <a:ea typeface="DejaVu Sans"/>
              </a:rPr>
              <a:t>and </a:t>
            </a:r>
            <a:r>
              <a:rPr lang="en-US" sz="1050" b="0" i="1" strike="noStrike" spc="-1" dirty="0">
                <a:solidFill>
                  <a:srgbClr val="000000"/>
                </a:solidFill>
                <a:latin typeface="Arial"/>
                <a:ea typeface="DejaVu Sans"/>
              </a:rPr>
              <a:t>Communications </a:t>
            </a:r>
            <a:r>
              <a:rPr lang="en-US" sz="1050" b="1" i="1" strike="noStrike" spc="-1" dirty="0">
                <a:solidFill>
                  <a:srgbClr val="000000"/>
                </a:solidFill>
                <a:latin typeface="Arial"/>
                <a:ea typeface="DejaVu Sans"/>
              </a:rPr>
              <a:t>12</a:t>
            </a:r>
            <a:r>
              <a:rPr lang="en-US" sz="1050" b="1" strike="noStrike" spc="-1" dirty="0">
                <a:solidFill>
                  <a:srgbClr val="000000"/>
                </a:solidFill>
                <a:latin typeface="Arial"/>
                <a:ea typeface="DejaVu Sans"/>
              </a:rPr>
              <a:t>,</a:t>
            </a:r>
            <a:r>
              <a:rPr lang="en-US" sz="1050" b="0" strike="noStrike" spc="-1" dirty="0">
                <a:solidFill>
                  <a:srgbClr val="000000"/>
                </a:solidFill>
                <a:latin typeface="Arial"/>
                <a:ea typeface="DejaVu Sans"/>
              </a:rPr>
              <a:t> 3909 (2021)</a:t>
            </a:r>
            <a:endParaRPr lang="en-US" sz="1050" b="0" strike="noStrike" spc="-1" dirty="0">
              <a:latin typeface="Arial"/>
            </a:endParaRPr>
          </a:p>
        </p:txBody>
      </p:sp>
      <p:pic>
        <p:nvPicPr>
          <p:cNvPr id="54" name="Picture 53" descr="Figure: Experimental setup (left) and map of creep strains within the sandpile measured via Diffusive Wave Spectroscopy (DWS) (right)"/>
          <p:cNvPicPr/>
          <p:nvPr/>
        </p:nvPicPr>
        <p:blipFill>
          <a:blip r:embed="rId4"/>
          <a:stretch/>
        </p:blipFill>
        <p:spPr>
          <a:xfrm>
            <a:off x="5092086" y="1622160"/>
            <a:ext cx="3546360" cy="177300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5497200" y="5763960"/>
            <a:ext cx="77040" cy="1249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6" name="CustomShape 2"/>
          <p:cNvSpPr/>
          <p:nvPr/>
        </p:nvSpPr>
        <p:spPr>
          <a:xfrm>
            <a:off x="6194520" y="5771520"/>
            <a:ext cx="77040" cy="1245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7" name="CustomShape 3"/>
          <p:cNvSpPr/>
          <p:nvPr/>
        </p:nvSpPr>
        <p:spPr>
          <a:xfrm>
            <a:off x="6966720" y="5771520"/>
            <a:ext cx="77040" cy="1245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9" name="CustomShape 5"/>
          <p:cNvSpPr/>
          <p:nvPr/>
        </p:nvSpPr>
        <p:spPr>
          <a:xfrm>
            <a:off x="152280" y="302400"/>
            <a:ext cx="2759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800" b="1" strike="noStrike" spc="-1">
                <a:solidFill>
                  <a:srgbClr val="FFFFFF"/>
                </a:solidFill>
                <a:latin typeface="News Gothic MT"/>
                <a:ea typeface="DejaVu Sans"/>
              </a:rPr>
              <a:t>DMR: 1720530</a:t>
            </a:r>
            <a:endParaRPr lang="en-US" sz="1800" b="0" strike="noStrike" spc="-1">
              <a:latin typeface="Arial"/>
            </a:endParaRPr>
          </a:p>
        </p:txBody>
      </p:sp>
      <p:sp>
        <p:nvSpPr>
          <p:cNvPr id="60" name="CustomShape 6"/>
          <p:cNvSpPr/>
          <p:nvPr/>
        </p:nvSpPr>
        <p:spPr>
          <a:xfrm>
            <a:off x="4648320" y="1600200"/>
            <a:ext cx="4247280" cy="4617000"/>
          </a:xfrm>
          <a:prstGeom prst="rect">
            <a:avLst/>
          </a:prstGeom>
          <a:noFill/>
          <a:ln w="9360">
            <a:solidFill>
              <a:schemeClr val="tx1"/>
            </a:solidFill>
            <a:miter/>
          </a:ln>
        </p:spPr>
        <p:style>
          <a:lnRef idx="0">
            <a:scrgbClr r="0" g="0" b="0"/>
          </a:lnRef>
          <a:fillRef idx="0">
            <a:scrgbClr r="0" g="0" b="0"/>
          </a:fillRef>
          <a:effectRef idx="0">
            <a:scrgbClr r="0" g="0" b="0"/>
          </a:effectRef>
          <a:fontRef idx="minor"/>
        </p:style>
      </p:sp>
      <p:sp>
        <p:nvSpPr>
          <p:cNvPr id="61" name="CustomShape 7"/>
          <p:cNvSpPr/>
          <p:nvPr/>
        </p:nvSpPr>
        <p:spPr>
          <a:xfrm>
            <a:off x="152280" y="789480"/>
            <a:ext cx="12020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200" b="1" strike="noStrike" spc="-1">
                <a:solidFill>
                  <a:srgbClr val="002060"/>
                </a:solidFill>
                <a:latin typeface="News Gothic MT"/>
                <a:ea typeface="DejaVu Sans"/>
              </a:rPr>
              <a:t>2021</a:t>
            </a:r>
            <a:endParaRPr lang="en-US" sz="1200" b="0" strike="noStrike" spc="-1">
              <a:latin typeface="Arial"/>
            </a:endParaRPr>
          </a:p>
        </p:txBody>
      </p:sp>
      <p:sp>
        <p:nvSpPr>
          <p:cNvPr id="62" name="CustomShape 8"/>
          <p:cNvSpPr/>
          <p:nvPr/>
        </p:nvSpPr>
        <p:spPr>
          <a:xfrm>
            <a:off x="133920" y="1803960"/>
            <a:ext cx="4361400" cy="3713040"/>
          </a:xfrm>
          <a:prstGeom prst="rect">
            <a:avLst/>
          </a:prstGeom>
          <a:noFill/>
          <a:ln>
            <a:noFill/>
          </a:ln>
        </p:spPr>
        <p:style>
          <a:lnRef idx="0">
            <a:scrgbClr r="0" g="0" b="0"/>
          </a:lnRef>
          <a:fillRef idx="0">
            <a:scrgbClr r="0" g="0" b="0"/>
          </a:fillRef>
          <a:effectRef idx="0">
            <a:scrgbClr r="0" g="0" b="0"/>
          </a:effectRef>
          <a:fontRef idx="minor"/>
        </p:style>
      </p:sp>
      <p:pic>
        <p:nvPicPr>
          <p:cNvPr id="63" name="Picture 62" descr="image of rolling hills"/>
          <p:cNvPicPr/>
          <p:nvPr/>
        </p:nvPicPr>
        <p:blipFill>
          <a:blip r:embed="rId2"/>
          <a:srcRect t="31421" r="56152" b="24368"/>
          <a:stretch/>
        </p:blipFill>
        <p:spPr>
          <a:xfrm>
            <a:off x="4648320" y="1609920"/>
            <a:ext cx="2856600" cy="1427760"/>
          </a:xfrm>
          <a:prstGeom prst="rect">
            <a:avLst/>
          </a:prstGeom>
          <a:ln>
            <a:solidFill>
              <a:srgbClr val="000000"/>
            </a:solidFill>
          </a:ln>
        </p:spPr>
      </p:pic>
      <p:pic>
        <p:nvPicPr>
          <p:cNvPr id="64" name="Picture 63" descr="image of industrial granular pile"/>
          <p:cNvPicPr/>
          <p:nvPr/>
        </p:nvPicPr>
        <p:blipFill>
          <a:blip r:embed="rId3"/>
          <a:srcRect r="32762" b="20134"/>
          <a:stretch/>
        </p:blipFill>
        <p:spPr>
          <a:xfrm>
            <a:off x="4648320" y="3075120"/>
            <a:ext cx="2842200" cy="1587960"/>
          </a:xfrm>
          <a:prstGeom prst="rect">
            <a:avLst/>
          </a:prstGeom>
          <a:ln>
            <a:solidFill>
              <a:srgbClr val="000000"/>
            </a:solidFill>
          </a:ln>
        </p:spPr>
      </p:pic>
      <p:pic>
        <p:nvPicPr>
          <p:cNvPr id="65" name="Picture 64" descr="image of landslide"/>
          <p:cNvPicPr/>
          <p:nvPr/>
        </p:nvPicPr>
        <p:blipFill>
          <a:blip r:embed="rId4"/>
          <a:srcRect r="14218" b="3192"/>
          <a:stretch/>
        </p:blipFill>
        <p:spPr>
          <a:xfrm>
            <a:off x="7536960" y="1629360"/>
            <a:ext cx="1358640" cy="2255760"/>
          </a:xfrm>
          <a:prstGeom prst="rect">
            <a:avLst/>
          </a:prstGeom>
          <a:ln>
            <a:solidFill>
              <a:srgbClr val="000000"/>
            </a:solidFill>
          </a:ln>
        </p:spPr>
      </p:pic>
      <p:pic>
        <p:nvPicPr>
          <p:cNvPr id="66" name="Picture 65" descr="image: collapsing grain silo"/>
          <p:cNvPicPr/>
          <p:nvPr/>
        </p:nvPicPr>
        <p:blipFill>
          <a:blip r:embed="rId5"/>
          <a:srcRect l="28454" r="32869"/>
          <a:stretch/>
        </p:blipFill>
        <p:spPr>
          <a:xfrm>
            <a:off x="7536960" y="3918600"/>
            <a:ext cx="1347480" cy="2255400"/>
          </a:xfrm>
          <a:prstGeom prst="rect">
            <a:avLst/>
          </a:prstGeom>
          <a:ln>
            <a:solidFill>
              <a:srgbClr val="000000"/>
            </a:solidFill>
          </a:ln>
        </p:spPr>
      </p:pic>
      <p:sp>
        <p:nvSpPr>
          <p:cNvPr id="67" name="CustomShape 9"/>
          <p:cNvSpPr/>
          <p:nvPr/>
        </p:nvSpPr>
        <p:spPr>
          <a:xfrm>
            <a:off x="4663440" y="4755960"/>
            <a:ext cx="274284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00" b="0" i="1" strike="noStrike" spc="-1" dirty="0">
                <a:solidFill>
                  <a:srgbClr val="000000"/>
                </a:solidFill>
                <a:latin typeface="Arial"/>
                <a:ea typeface="DejaVu Sans"/>
              </a:rPr>
              <a:t>(Above) </a:t>
            </a:r>
            <a:r>
              <a:rPr lang="en-US" sz="1000" b="0" strike="noStrike" spc="-1" dirty="0">
                <a:solidFill>
                  <a:srgbClr val="000000"/>
                </a:solidFill>
                <a:latin typeface="Arial"/>
                <a:ea typeface="DejaVu Sans"/>
              </a:rPr>
              <a:t>Granular materials in the natural environment and in industry are assumed to be fully jammed beneath their global yield criterion. This transition is marked by catastrophic </a:t>
            </a:r>
            <a:r>
              <a:rPr lang="en-US" sz="1000" b="0" strike="noStrike" spc="-1" dirty="0" err="1">
                <a:solidFill>
                  <a:srgbClr val="000000"/>
                </a:solidFill>
                <a:latin typeface="Arial"/>
                <a:ea typeface="DejaVu Sans"/>
              </a:rPr>
              <a:t>landsliding</a:t>
            </a:r>
            <a:r>
              <a:rPr lang="en-US" sz="1000" b="0" strike="noStrike" spc="-1" dirty="0">
                <a:solidFill>
                  <a:srgbClr val="000000"/>
                </a:solidFill>
                <a:latin typeface="Arial"/>
                <a:ea typeface="DejaVu Sans"/>
              </a:rPr>
              <a:t>, or the failure of infrastructure. Our work contributes to a larger effort to understand the transition from creeping to yield, with the intent to predict and mediate such failures before they occur. </a:t>
            </a:r>
            <a:endParaRPr lang="en-US" sz="1000" b="0" strike="noStrike" spc="-1" dirty="0">
              <a:latin typeface="Arial"/>
            </a:endParaRPr>
          </a:p>
        </p:txBody>
      </p:sp>
      <p:sp>
        <p:nvSpPr>
          <p:cNvPr id="68" name="CustomShape 10"/>
          <p:cNvSpPr/>
          <p:nvPr/>
        </p:nvSpPr>
        <p:spPr>
          <a:xfrm>
            <a:off x="91440" y="1650733"/>
            <a:ext cx="440388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400" b="0" strike="noStrike" spc="-1" dirty="0">
                <a:solidFill>
                  <a:srgbClr val="000000"/>
                </a:solidFill>
                <a:latin typeface="Arial"/>
                <a:ea typeface="DejaVu Sans"/>
              </a:rPr>
              <a:t>We often notice movement of granular materials when it is too late – when a silo collapses or landslide initiates and decimates a hillslope. Catastrophic failure is thought of as a sudden loss of rigidity at some threshold, but beneath this threshold, there is no dynamics of importance. While granular materials are apparently solid below the yield threshold, they are actually creeping; the system slowly deforms. We observe, for the first time, that even a sandpile isolated from disturbance creeps indefinitely. More, the history of creep changes the rigidity of the sandpile, and so do different imposed disturbances. This work sheds insight on how one may tune the rigidity of granular materials in the creep regime, to suppress failure or enhance flow. It also suggests there may be precursors to failure in the dynamics of creeping grains, which can be used as a tool to locate and predict catastrophic failure.</a:t>
            </a:r>
            <a:endParaRPr lang="en-US" sz="1400" b="0" strike="noStrike" spc="-1" dirty="0">
              <a:latin typeface="Arial"/>
            </a:endParaRPr>
          </a:p>
        </p:txBody>
      </p:sp>
      <p:sp>
        <p:nvSpPr>
          <p:cNvPr id="17" name="CustomShape 1">
            <a:extLst>
              <a:ext uri="{FF2B5EF4-FFF2-40B4-BE49-F238E27FC236}">
                <a16:creationId xmlns:a16="http://schemas.microsoft.com/office/drawing/2014/main" id="{66E62148-2684-47B9-80B9-A13D30B36DB5}"/>
              </a:ext>
            </a:extLst>
          </p:cNvPr>
          <p:cNvSpPr/>
          <p:nvPr/>
        </p:nvSpPr>
        <p:spPr>
          <a:xfrm>
            <a:off x="3388093" y="110520"/>
            <a:ext cx="5616227" cy="8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900" b="1" strike="noStrike" spc="-1" dirty="0">
                <a:solidFill>
                  <a:srgbClr val="000000"/>
                </a:solidFill>
                <a:latin typeface="News Gothic MT"/>
              </a:rPr>
              <a:t>The Perpetual Fragility of Creeping Hillslopes</a:t>
            </a:r>
            <a:endParaRPr lang="en-US" sz="1900" b="0" strike="noStrike" spc="-1" dirty="0">
              <a:latin typeface="Arial"/>
            </a:endParaRPr>
          </a:p>
        </p:txBody>
      </p:sp>
      <p:sp>
        <p:nvSpPr>
          <p:cNvPr id="18" name="CustomShape 2">
            <a:extLst>
              <a:ext uri="{FF2B5EF4-FFF2-40B4-BE49-F238E27FC236}">
                <a16:creationId xmlns:a16="http://schemas.microsoft.com/office/drawing/2014/main" id="{8D9C4A12-B12F-4B95-8D65-37283550A50A}"/>
              </a:ext>
            </a:extLst>
          </p:cNvPr>
          <p:cNvSpPr/>
          <p:nvPr/>
        </p:nvSpPr>
        <p:spPr>
          <a:xfrm>
            <a:off x="4368960" y="1029444"/>
            <a:ext cx="479412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n-US" sz="1100" b="1" strike="noStrike" spc="-1" dirty="0">
                <a:solidFill>
                  <a:srgbClr val="FFFFFF"/>
                </a:solidFill>
                <a:latin typeface="News Gothic MT"/>
                <a:ea typeface="DejaVu Sans"/>
              </a:rPr>
              <a:t>Douglas J. </a:t>
            </a:r>
            <a:r>
              <a:rPr lang="en-US" sz="1100" b="1" strike="noStrike" spc="-1" dirty="0" err="1">
                <a:solidFill>
                  <a:srgbClr val="FFFFFF"/>
                </a:solidFill>
                <a:latin typeface="News Gothic MT"/>
                <a:ea typeface="DejaVu Sans"/>
              </a:rPr>
              <a:t>Jerolmack</a:t>
            </a:r>
            <a:r>
              <a:rPr lang="en-US" sz="1100" b="1" strike="noStrike" spc="-1" dirty="0">
                <a:solidFill>
                  <a:srgbClr val="FFFFFF"/>
                </a:solidFill>
                <a:latin typeface="News Gothic MT"/>
                <a:ea typeface="DejaVu Sans"/>
              </a:rPr>
              <a:t>, Paulo E. Arratia, &amp; Robert A. </a:t>
            </a:r>
            <a:r>
              <a:rPr lang="en-US" sz="1100" b="1" strike="noStrike" spc="-1" dirty="0" err="1">
                <a:solidFill>
                  <a:srgbClr val="FFFFFF"/>
                </a:solidFill>
                <a:latin typeface="News Gothic MT"/>
                <a:ea typeface="DejaVu Sans"/>
              </a:rPr>
              <a:t>Riggleman</a:t>
            </a:r>
            <a:endParaRPr lang="en-US" sz="1100" b="1" strike="noStrike" spc="-1" dirty="0">
              <a:solidFill>
                <a:srgbClr val="FFFFFF"/>
              </a:solidFill>
              <a:latin typeface="News Gothic MT"/>
              <a:ea typeface="DejaVu Sans"/>
            </a:endParaRPr>
          </a:p>
          <a:p>
            <a:pPr>
              <a:lnSpc>
                <a:spcPct val="100000"/>
              </a:lnSpc>
            </a:pPr>
            <a:r>
              <a:rPr lang="en-US" sz="1100" b="1" strike="noStrike" spc="-1" dirty="0">
                <a:solidFill>
                  <a:srgbClr val="FFFFFF"/>
                </a:solidFill>
                <a:latin typeface="News Gothic MT"/>
                <a:ea typeface="DejaVu Sans"/>
              </a:rPr>
              <a:t>University of Pennsylvania</a:t>
            </a:r>
            <a:endParaRPr lang="en-US" sz="11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13787</TotalTime>
  <Words>585</Words>
  <Application>Microsoft Office PowerPoint</Application>
  <PresentationFormat>On-screen Show (4:3)</PresentationFormat>
  <Paragraphs>17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News Gothic MT</vt:lpstr>
      <vt:lpstr>Symbol</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1720530 Bassett/Arratia Sci. Adv. 2021</dc:title>
  <dc:subject/>
  <dc:creator>rob</dc:creator>
  <dc:description/>
  <cp:lastModifiedBy>Macera, Felice</cp:lastModifiedBy>
  <cp:revision>61</cp:revision>
  <cp:lastPrinted>2019-08-27T12:49:50Z</cp:lastPrinted>
  <dcterms:created xsi:type="dcterms:W3CDTF">2016-07-19T18:16:54Z</dcterms:created>
  <dcterms:modified xsi:type="dcterms:W3CDTF">2021-08-03T22:39:33Z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0x010100D686333CEA9DAB48A70A400D82EC208D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